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48"/>
  </p:notesMasterIdLst>
  <p:sldIdLst>
    <p:sldId id="309" r:id="rId2"/>
    <p:sldId id="331" r:id="rId3"/>
    <p:sldId id="411" r:id="rId4"/>
    <p:sldId id="428" r:id="rId5"/>
    <p:sldId id="367" r:id="rId6"/>
    <p:sldId id="333" r:id="rId7"/>
    <p:sldId id="335" r:id="rId8"/>
    <p:sldId id="312" r:id="rId9"/>
    <p:sldId id="431" r:id="rId10"/>
    <p:sldId id="337" r:id="rId11"/>
    <p:sldId id="405" r:id="rId12"/>
    <p:sldId id="407" r:id="rId13"/>
    <p:sldId id="402" r:id="rId14"/>
    <p:sldId id="340" r:id="rId15"/>
    <p:sldId id="396" r:id="rId16"/>
    <p:sldId id="395" r:id="rId17"/>
    <p:sldId id="433" r:id="rId18"/>
    <p:sldId id="292" r:id="rId19"/>
    <p:sldId id="342" r:id="rId20"/>
    <p:sldId id="410" r:id="rId21"/>
    <p:sldId id="424" r:id="rId22"/>
    <p:sldId id="425" r:id="rId23"/>
    <p:sldId id="427" r:id="rId24"/>
    <p:sldId id="384" r:id="rId25"/>
    <p:sldId id="378" r:id="rId26"/>
    <p:sldId id="344" r:id="rId27"/>
    <p:sldId id="345" r:id="rId28"/>
    <p:sldId id="422" r:id="rId29"/>
    <p:sldId id="346" r:id="rId30"/>
    <p:sldId id="387" r:id="rId31"/>
    <p:sldId id="347" r:id="rId32"/>
    <p:sldId id="383" r:id="rId33"/>
    <p:sldId id="385" r:id="rId34"/>
    <p:sldId id="352" r:id="rId35"/>
    <p:sldId id="353" r:id="rId36"/>
    <p:sldId id="348" r:id="rId37"/>
    <p:sldId id="349" r:id="rId38"/>
    <p:sldId id="435" r:id="rId39"/>
    <p:sldId id="436" r:id="rId40"/>
    <p:sldId id="413" r:id="rId41"/>
    <p:sldId id="437" r:id="rId42"/>
    <p:sldId id="432" r:id="rId43"/>
    <p:sldId id="423" r:id="rId44"/>
    <p:sldId id="408" r:id="rId45"/>
    <p:sldId id="390" r:id="rId46"/>
    <p:sldId id="368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D9ED19"/>
    <a:srgbClr val="6EA846"/>
    <a:srgbClr val="72787C"/>
    <a:srgbClr val="FF9933"/>
    <a:srgbClr val="66FF33"/>
    <a:srgbClr val="6600CC"/>
    <a:srgbClr val="FF0066"/>
    <a:srgbClr val="33CC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099" autoAdjust="0"/>
    <p:restoredTop sz="88161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1.jpeg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741233797321364"/>
          <c:y val="4.3830487502759113E-2"/>
          <c:w val="0.68855928725127824"/>
          <c:h val="0.937392477631971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7777230971130973E-2"/>
                  <c:y val="6.812627500489951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16,5</a:t>
                    </a:r>
                    <a:endParaRPr lang="ru-RU" dirty="0"/>
                  </a:p>
                </c:rich>
              </c:tx>
              <c:spPr/>
              <c:dLblPos val="bestFit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1,1</a:t>
                    </a:r>
                    <a:endParaRPr lang="ru-RU" dirty="0"/>
                  </a:p>
                </c:rich>
              </c:tx>
              <c:spPr/>
              <c:dLblPos val="bestFit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82,4</a:t>
                    </a:r>
                    <a:endParaRPr lang="ru-RU" dirty="0"/>
                  </a:p>
                </c:rich>
              </c:tx>
              <c:spPr/>
              <c:dLblPos val="bestFit"/>
            </c:dLbl>
            <c:numFmt formatCode="#,##0.0" sourceLinked="0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 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16.5</c:v>
                </c:pt>
                <c:pt idx="1">
                  <c:v>1.1000000000000001</c:v>
                </c:pt>
                <c:pt idx="2">
                  <c:v>82.4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022684989659802"/>
          <c:y val="0.78328607413429541"/>
          <c:w val="0.89716405400464971"/>
          <c:h val="0.1065287919486375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dLbls>
            <c:dLbl>
              <c:idx val="0"/>
              <c:layout>
                <c:manualLayout>
                  <c:x val="3.0864197530864447E-3"/>
                  <c:y val="5.331462055699588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6796</a:t>
                    </a:r>
                    <a:r>
                      <a:rPr lang="ru-RU" sz="1600" dirty="0" smtClean="0"/>
                      <a:t>,0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5432098765432213E-3"/>
                  <c:y val="5.612065321788976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7</a:t>
                    </a:r>
                    <a:r>
                      <a:rPr lang="ru-RU" sz="1600" dirty="0" smtClean="0"/>
                      <a:t>662,9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5432098765432213E-3"/>
                  <c:y val="6.453875120057331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7</a:t>
                    </a:r>
                    <a:r>
                      <a:rPr lang="ru-RU" sz="1400" dirty="0" smtClean="0"/>
                      <a:t>747,0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5.331462055699588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7792,8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4.6296296296296693E-3"/>
                  <c:y val="7.295684918325669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8057,3</a:t>
                    </a:r>
                  </a:p>
                </c:rich>
              </c:tx>
              <c:showVal val="1"/>
            </c:dLbl>
            <c:delet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6796</c:v>
                </c:pt>
                <c:pt idx="1">
                  <c:v>7662.9</c:v>
                </c:pt>
                <c:pt idx="2">
                  <c:v>7747</c:v>
                </c:pt>
                <c:pt idx="3">
                  <c:v>7792.8</c:v>
                </c:pt>
                <c:pt idx="4">
                  <c:v>8057.3</c:v>
                </c:pt>
              </c:numCache>
            </c:numRef>
          </c:val>
        </c:ser>
        <c:axId val="173037440"/>
        <c:axId val="173038976"/>
      </c:barChart>
      <c:catAx>
        <c:axId val="173037440"/>
        <c:scaling>
          <c:orientation val="minMax"/>
        </c:scaling>
        <c:axPos val="b"/>
        <c:numFmt formatCode="General" sourceLinked="1"/>
        <c:tickLblPos val="nextTo"/>
        <c:crossAx val="173038976"/>
        <c:crosses val="autoZero"/>
        <c:auto val="1"/>
        <c:lblAlgn val="ctr"/>
        <c:lblOffset val="100"/>
      </c:catAx>
      <c:valAx>
        <c:axId val="173038976"/>
        <c:scaling>
          <c:orientation val="minMax"/>
        </c:scaling>
        <c:axPos val="l"/>
        <c:majorGridlines/>
        <c:numFmt formatCode="#,##0.0" sourceLinked="1"/>
        <c:tickLblPos val="nextTo"/>
        <c:crossAx val="17303744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031747594050741"/>
          <c:y val="0.2703970545348498"/>
          <c:w val="0.86646828521434816"/>
          <c:h val="0.5016254009915427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получение кредитов</c:v>
                </c:pt>
              </c:strCache>
            </c:strRef>
          </c:tx>
          <c:dLbls>
            <c:dLbl>
              <c:idx val="0"/>
              <c:layout>
                <c:manualLayout>
                  <c:x val="7.053180177276336E-3"/>
                  <c:y val="-5.1607775590551075E-2"/>
                </c:manualLayout>
              </c:layout>
              <c:showVal val="1"/>
            </c:dLbl>
            <c:dLbl>
              <c:idx val="1"/>
              <c:layout>
                <c:manualLayout>
                  <c:x val="6.3766404199476967E-3"/>
                  <c:y val="2.0959463400408284E-3"/>
                </c:manualLayout>
              </c:layout>
              <c:showVal val="1"/>
            </c:dLbl>
            <c:dLbl>
              <c:idx val="2"/>
              <c:layout>
                <c:manualLayout>
                  <c:x val="-1.3888888888889249E-2"/>
                  <c:y val="-1.8518518518518877E-3"/>
                </c:manualLayout>
              </c:layout>
              <c:showVal val="1"/>
            </c:dLbl>
            <c:dLbl>
              <c:idx val="3"/>
              <c:layout>
                <c:manualLayout>
                  <c:x val="-1.8055555555555561E-2"/>
                  <c:y val="-7.4074074074073834E-3"/>
                </c:manualLayout>
              </c:layout>
              <c:showVal val="1"/>
            </c:dLbl>
            <c:dLbl>
              <c:idx val="4"/>
              <c:layout>
                <c:manualLayout>
                  <c:x val="4.1666666666666683E-3"/>
                  <c:y val="-7.4074074074074094E-3"/>
                </c:manualLayout>
              </c:layout>
              <c:showVal val="1"/>
            </c:dLbl>
            <c:showVal val="1"/>
          </c:dLbls>
          <c:cat>
            <c:strRef>
              <c:f>Sheet1!$B$1:$F$1</c:f>
              <c:strCache>
                <c:ptCount val="5"/>
                <c:pt idx="0">
                  <c:v>2020 год (отчет)</c:v>
                </c:pt>
                <c:pt idx="1">
                  <c:v>2021 год (прогноз)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Sheet1!$B$2:$F$2</c:f>
              <c:numCache>
                <c:formatCode>#,##0.0</c:formatCode>
                <c:ptCount val="5"/>
                <c:pt idx="1">
                  <c:v>10000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погашение кредитов</c:v>
                </c:pt>
              </c:strCache>
            </c:strRef>
          </c:tx>
          <c:dLbls>
            <c:dLbl>
              <c:idx val="0"/>
              <c:layout>
                <c:manualLayout>
                  <c:x val="2.4055227471566808E-2"/>
                  <c:y val="-1.4856372120151578E-2"/>
                </c:manualLayout>
              </c:layout>
              <c:showVal val="1"/>
            </c:dLbl>
            <c:dLbl>
              <c:idx val="1"/>
              <c:layout>
                <c:manualLayout>
                  <c:x val="-1.0351487314085927E-2"/>
                  <c:y val="-1.1365850102070581E-2"/>
                </c:manualLayout>
              </c:layout>
              <c:showVal val="1"/>
            </c:dLbl>
            <c:dLbl>
              <c:idx val="3"/>
              <c:layout>
                <c:manualLayout>
                  <c:x val="5.5555555555555558E-3"/>
                  <c:y val="-1.6666666666666701E-2"/>
                </c:manualLayout>
              </c:layout>
              <c:showVal val="1"/>
            </c:dLbl>
            <c:dLbl>
              <c:idx val="4"/>
              <c:layout>
                <c:manualLayout>
                  <c:x val="-1.0185067526416659E-16"/>
                  <c:y val="-7.4074074074074094E-3"/>
                </c:manualLayout>
              </c:layout>
              <c:showVal val="1"/>
            </c:dLbl>
            <c:showVal val="1"/>
          </c:dLbls>
          <c:cat>
            <c:strRef>
              <c:f>Sheet1!$B$1:$F$1</c:f>
              <c:strCache>
                <c:ptCount val="5"/>
                <c:pt idx="0">
                  <c:v>2020 год (отчет)</c:v>
                </c:pt>
                <c:pt idx="1">
                  <c:v>2021 год (прогноз)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Sheet1!$B$3:$F$3</c:f>
              <c:numCache>
                <c:formatCode>#,##0.0</c:formatCode>
                <c:ptCount val="5"/>
                <c:pt idx="0">
                  <c:v>-5000</c:v>
                </c:pt>
                <c:pt idx="1">
                  <c:v>-17000</c:v>
                </c:pt>
                <c:pt idx="2">
                  <c:v>-5900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изменение остатков</c:v>
                </c:pt>
              </c:strCache>
            </c:strRef>
          </c:tx>
          <c:dLbls>
            <c:dLbl>
              <c:idx val="0"/>
              <c:layout>
                <c:manualLayout>
                  <c:x val="3.333333333333334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6.9444444444445794E-3"/>
                  <c:y val="-1.6666666666666701E-2"/>
                </c:manualLayout>
              </c:layout>
              <c:showVal val="1"/>
            </c:dLbl>
            <c:dLbl>
              <c:idx val="3"/>
              <c:layout>
                <c:manualLayout>
                  <c:x val="1.1111111111111125E-2"/>
                  <c:y val="-7.4074074074074094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7.4074074074074094E-3"/>
                </c:manualLayout>
              </c:layout>
              <c:showVal val="1"/>
            </c:dLbl>
            <c:showVal val="1"/>
          </c:dLbls>
          <c:cat>
            <c:strRef>
              <c:f>Sheet1!$B$1:$F$1</c:f>
              <c:strCache>
                <c:ptCount val="5"/>
                <c:pt idx="0">
                  <c:v>2020 год (отчет)</c:v>
                </c:pt>
                <c:pt idx="1">
                  <c:v>2021 год (прогноз)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gapDepth val="0"/>
        <c:shape val="box"/>
        <c:axId val="179862528"/>
        <c:axId val="179880704"/>
        <c:axId val="0"/>
      </c:bar3DChart>
      <c:catAx>
        <c:axId val="179862528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79880704"/>
        <c:crosses val="autoZero"/>
        <c:auto val="1"/>
        <c:lblAlgn val="ctr"/>
        <c:lblOffset val="100"/>
        <c:tickLblSkip val="1"/>
        <c:tickMarkSkip val="1"/>
      </c:catAx>
      <c:valAx>
        <c:axId val="179880704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79862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2301509186351703E-2"/>
          <c:y val="0.87549970836980195"/>
          <c:w val="0.86672572178478868"/>
          <c:h val="8.1007294709901187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5976906958658339E-2"/>
          <c:y val="0"/>
          <c:w val="0.98265588478773147"/>
          <c:h val="0.659134240657044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rgbClr val="CC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CCFF33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spPr>
              <a:solidFill>
                <a:srgbClr val="FFFF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99FF66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4"/>
            <c:spPr>
              <a:solidFill>
                <a:srgbClr val="FFCC66"/>
              </a:solidFill>
            </c:spPr>
          </c:dPt>
          <c:dPt>
            <c:idx val="5"/>
            <c:spPr>
              <a:solidFill>
                <a:srgbClr val="00FFFF"/>
              </a:solidFill>
            </c:spPr>
          </c:dPt>
          <c:dPt>
            <c:idx val="6"/>
            <c:spPr>
              <a:solidFill>
                <a:srgbClr val="FF9999"/>
              </a:solidFill>
            </c:spPr>
          </c:dPt>
          <c:dPt>
            <c:idx val="7"/>
            <c:spPr>
              <a:solidFill>
                <a:srgbClr val="FF33CC"/>
              </a:solidFill>
            </c:spPr>
          </c:dPt>
          <c:dPt>
            <c:idx val="8"/>
            <c:spPr>
              <a:solidFill>
                <a:srgbClr val="99FF66"/>
              </a:solidFill>
            </c:spPr>
          </c:dPt>
          <c:dLbls>
            <c:dLbl>
              <c:idx val="0"/>
              <c:layout>
                <c:manualLayout>
                  <c:x val="-0.17740708208933445"/>
                  <c:y val="1.4364406056629262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solidFill>
                          <a:srgbClr val="003300"/>
                        </a:solidFill>
                      </a:rPr>
                      <a:t>47,1%</a:t>
                    </a:r>
                    <a:endParaRPr lang="en-US" sz="1400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100" b="1" dirty="0" smtClean="0">
                        <a:solidFill>
                          <a:srgbClr val="003300"/>
                        </a:solidFill>
                      </a:rPr>
                      <a:t>6,8%</a:t>
                    </a:r>
                    <a:endParaRPr lang="en-US" sz="1400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3.522642150615659E-2"/>
                  <c:y val="-0.187981172700182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1,80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100" b="1" dirty="0" smtClean="0">
                        <a:solidFill>
                          <a:srgbClr val="003300"/>
                        </a:solidFill>
                      </a:rPr>
                      <a:t>13,4%</a:t>
                    </a:r>
                    <a:endParaRPr lang="en-US" sz="1400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100" b="1" dirty="0" smtClean="0">
                        <a:solidFill>
                          <a:srgbClr val="003300"/>
                        </a:solidFill>
                      </a:rPr>
                      <a:t>21,6%</a:t>
                    </a:r>
                    <a:endParaRPr lang="en-US" sz="1400" dirty="0"/>
                  </a:p>
                </c:rich>
              </c:tx>
              <c:showPercent val="1"/>
            </c:dLbl>
            <c:dLbl>
              <c:idx val="5"/>
              <c:layout>
                <c:manualLayout>
                  <c:x val="4.6668530058922193E-2"/>
                  <c:y val="5.3635389180778946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solidFill>
                          <a:srgbClr val="003300"/>
                        </a:solidFill>
                      </a:rPr>
                      <a:t>2,0</a:t>
                    </a:r>
                    <a:r>
                      <a:rPr lang="en-US" sz="1100" b="1" dirty="0" smtClean="0">
                        <a:solidFill>
                          <a:srgbClr val="003300"/>
                        </a:solidFill>
                      </a:rPr>
                      <a:t>%</a:t>
                    </a:r>
                    <a:endParaRPr lang="en-US" sz="1400" dirty="0"/>
                  </a:p>
                </c:rich>
              </c:tx>
              <c:showPercent val="1"/>
            </c:dLbl>
            <c:dLbl>
              <c:idx val="6"/>
              <c:layout>
                <c:manualLayout>
                  <c:x val="4.7890812193960013E-2"/>
                  <c:y val="6.9478506908410814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solidFill>
                          <a:srgbClr val="003300"/>
                        </a:solidFill>
                      </a:rPr>
                      <a:t>3,1%</a:t>
                    </a:r>
                    <a:endParaRPr lang="en-US" sz="1400" dirty="0"/>
                  </a:p>
                </c:rich>
              </c:tx>
              <c:showPercent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3,60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1.8801976864953301E-2"/>
                  <c:y val="1.4773070005920401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solidFill>
                          <a:srgbClr val="003300"/>
                        </a:solidFill>
                      </a:rPr>
                      <a:t>0,6</a:t>
                    </a:r>
                    <a:r>
                      <a:rPr lang="en-US" sz="1100" b="1" dirty="0" smtClean="0">
                        <a:solidFill>
                          <a:srgbClr val="003300"/>
                        </a:solidFill>
                      </a:rPr>
                      <a:t>%</a:t>
                    </a:r>
                    <a:endParaRPr lang="en-US" sz="1400" dirty="0"/>
                  </a:p>
                </c:rich>
              </c:tx>
              <c:showPercent val="1"/>
            </c:dLbl>
            <c:dLbl>
              <c:idx val="9"/>
              <c:layout>
                <c:manualLayout>
                  <c:x val="-6.882313349892942E-2"/>
                  <c:y val="2.1106170507232191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solidFill>
                          <a:srgbClr val="003300"/>
                        </a:solidFill>
                      </a:rPr>
                      <a:t>0,2</a:t>
                    </a:r>
                    <a:r>
                      <a:rPr lang="en-US" sz="1100" b="1" dirty="0" smtClean="0">
                        <a:solidFill>
                          <a:srgbClr val="003300"/>
                        </a:solidFill>
                      </a:rPr>
                      <a:t>%</a:t>
                    </a:r>
                    <a:endParaRPr lang="en-US" sz="1400" dirty="0"/>
                  </a:p>
                </c:rich>
              </c:tx>
              <c:showPercent val="1"/>
            </c:dLbl>
            <c:dLbl>
              <c:idx val="10"/>
              <c:layout>
                <c:manualLayout>
                  <c:x val="4.6085714980071989E-2"/>
                  <c:y val="4.8672183967368485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solidFill>
                          <a:srgbClr val="003300"/>
                        </a:solidFill>
                      </a:rPr>
                      <a:t>1,3%</a:t>
                    </a:r>
                    <a:endParaRPr lang="en-US" sz="1400" dirty="0"/>
                  </a:p>
                </c:rich>
              </c:tx>
              <c:showPercent val="1"/>
            </c:dLbl>
            <c:dLbl>
              <c:idx val="11"/>
              <c:layout>
                <c:manualLayout>
                  <c:x val="4.6857319918343923E-2"/>
                  <c:y val="-5.3026623674080923E-3"/>
                </c:manualLayout>
              </c:layout>
              <c:showPercent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3300"/>
                    </a:solidFill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патент</c:v>
                </c:pt>
                <c:pt idx="3">
                  <c:v>ЕСХН</c:v>
                </c:pt>
                <c:pt idx="4">
                  <c:v>транспортный налог </c:v>
                </c:pt>
                <c:pt idx="5">
                  <c:v>Штрафы</c:v>
                </c:pt>
                <c:pt idx="6">
                  <c:v>Гос.пошлина</c:v>
                </c:pt>
                <c:pt idx="7">
                  <c:v>Доходы от использования имущества</c:v>
                </c:pt>
                <c:pt idx="8">
                  <c:v>прочие доходы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47.1</c:v>
                </c:pt>
                <c:pt idx="1">
                  <c:v>6.8</c:v>
                </c:pt>
                <c:pt idx="2">
                  <c:v>1.8</c:v>
                </c:pt>
                <c:pt idx="3">
                  <c:v>13.4</c:v>
                </c:pt>
                <c:pt idx="4">
                  <c:v>21.6</c:v>
                </c:pt>
                <c:pt idx="5">
                  <c:v>2</c:v>
                </c:pt>
                <c:pt idx="6">
                  <c:v>3.1</c:v>
                </c:pt>
                <c:pt idx="7">
                  <c:v>3.6</c:v>
                </c:pt>
                <c:pt idx="8">
                  <c:v>0.60000000000000064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64625463665105543"/>
          <c:y val="0.58944590709215949"/>
          <c:w val="0.32624496946684844"/>
          <c:h val="0.41055418183013087"/>
        </c:manualLayout>
      </c:layout>
      <c:spPr>
        <a:ln>
          <a:solidFill>
            <a:schemeClr val="accent2">
              <a:lumMod val="50000"/>
            </a:schemeClr>
          </a:solidFill>
        </a:ln>
      </c:spPr>
      <c:txPr>
        <a:bodyPr/>
        <a:lstStyle/>
        <a:p>
          <a:pPr>
            <a:defRPr sz="11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Налоговые, неналоговые  доходы(тыс.руб.)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 год отчет</c:v>
                </c:pt>
                <c:pt idx="1">
                  <c:v>2021 год оценка</c:v>
                </c:pt>
                <c:pt idx="2">
                  <c:v>2022 год прогноз</c:v>
                </c:pt>
                <c:pt idx="3">
                  <c:v>2023 год прогноз</c:v>
                </c:pt>
                <c:pt idx="4">
                  <c:v>2024 год прогноз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55093.599999999999</c:v>
                </c:pt>
                <c:pt idx="1">
                  <c:v>79839.7</c:v>
                </c:pt>
                <c:pt idx="2">
                  <c:v>73323</c:v>
                </c:pt>
                <c:pt idx="3">
                  <c:v>76751</c:v>
                </c:pt>
                <c:pt idx="4">
                  <c:v>80047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Безвозмедные поступления (тыс.руб.)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2020 год отчет</c:v>
                </c:pt>
                <c:pt idx="1">
                  <c:v>2021 год оценка</c:v>
                </c:pt>
                <c:pt idx="2">
                  <c:v>2022 год прогноз</c:v>
                </c:pt>
                <c:pt idx="3">
                  <c:v>2023 год прогноз</c:v>
                </c:pt>
                <c:pt idx="4">
                  <c:v>2024 год прогноз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353947.5</c:v>
                </c:pt>
                <c:pt idx="1">
                  <c:v>361710.8</c:v>
                </c:pt>
                <c:pt idx="2">
                  <c:v>342134.7</c:v>
                </c:pt>
                <c:pt idx="3">
                  <c:v>311910.8</c:v>
                </c:pt>
                <c:pt idx="4">
                  <c:v>314057.3</c:v>
                </c:pt>
              </c:numCache>
            </c:numRef>
          </c:val>
        </c:ser>
        <c:shape val="box"/>
        <c:axId val="163549184"/>
        <c:axId val="163550720"/>
        <c:axId val="0"/>
      </c:bar3DChart>
      <c:catAx>
        <c:axId val="163549184"/>
        <c:scaling>
          <c:orientation val="minMax"/>
        </c:scaling>
        <c:axPos val="b"/>
        <c:tickLblPos val="nextTo"/>
        <c:crossAx val="163550720"/>
        <c:crosses val="autoZero"/>
        <c:auto val="1"/>
        <c:lblAlgn val="ctr"/>
        <c:lblOffset val="100"/>
      </c:catAx>
      <c:valAx>
        <c:axId val="163550720"/>
        <c:scaling>
          <c:orientation val="minMax"/>
        </c:scaling>
        <c:axPos val="l"/>
        <c:majorGridlines/>
        <c:numFmt formatCode="#,##0.0" sourceLinked="1"/>
        <c:tickLblPos val="nextTo"/>
        <c:crossAx val="16354918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1943487671123754E-2"/>
          <c:y val="0.19204435602735825"/>
          <c:w val="0.84410112359552092"/>
          <c:h val="0.752019892250328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CC0099"/>
              </a:solidFill>
            </c:spPr>
          </c:dPt>
          <c:dLbls>
            <c:dLbl>
              <c:idx val="0"/>
              <c:layout>
                <c:manualLayout>
                  <c:x val="3.2398560635232665E-2"/>
                  <c:y val="-7.896542950448189E-2"/>
                </c:manualLayout>
              </c:layout>
              <c:spPr>
                <a:noFill/>
                <a:ln w="25079">
                  <a:noFill/>
                </a:ln>
              </c:spPr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3.2589555310645293E-2"/>
                  <c:y val="2.3292513623496811E-3"/>
                </c:manualLayout>
              </c:layout>
              <c:spPr>
                <a:noFill/>
                <a:ln w="25079">
                  <a:noFill/>
                </a:ln>
              </c:spPr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2"/>
              <c:layout>
                <c:manualLayout>
                  <c:x val="0.20634477572325935"/>
                  <c:y val="-9.3567343555744559E-2"/>
                </c:manualLayout>
              </c:layout>
              <c:spPr>
                <a:noFill/>
                <a:ln w="25079">
                  <a:noFill/>
                </a:ln>
              </c:spPr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3"/>
              <c:layout>
                <c:manualLayout>
                  <c:x val="-6.6406982659470939E-2"/>
                  <c:y val="-9.6753004558641047E-3"/>
                </c:manualLayout>
              </c:layout>
              <c:spPr>
                <a:noFill/>
                <a:ln w="25079">
                  <a:noFill/>
                </a:ln>
              </c:spPr>
              <c:txPr>
                <a:bodyPr/>
                <a:lstStyle/>
                <a:p>
                  <a:pPr>
                    <a:defRPr sz="170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4"/>
              <c:layout>
                <c:manualLayout>
                  <c:x val="6.84068388923295E-2"/>
                  <c:y val="-6.0526315789473685E-2"/>
                </c:manualLayout>
              </c:layout>
              <c:spPr>
                <a:noFill/>
                <a:ln w="250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spPr>
              <a:noFill/>
              <a:ln w="25079">
                <a:noFill/>
              </a:ln>
            </c:sp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МБТ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87935.9</c:v>
                </c:pt>
                <c:pt idx="1">
                  <c:v>39019.800000000003</c:v>
                </c:pt>
                <c:pt idx="2">
                  <c:v>213105.3</c:v>
                </c:pt>
                <c:pt idx="3">
                  <c:v>873.7</c:v>
                </c:pt>
                <c:pt idx="4">
                  <c:v>1200</c:v>
                </c:pt>
              </c:numCache>
            </c:numRef>
          </c:val>
        </c:ser>
      </c:pie3DChart>
      <c:spPr>
        <a:noFill/>
        <a:ln w="2507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329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29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29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329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329"/>
            </a:pPr>
            <a:endParaRPr lang="ru-RU"/>
          </a:p>
        </c:txPr>
      </c:legendEntry>
      <c:layout>
        <c:manualLayout>
          <c:xMode val="edge"/>
          <c:yMode val="edge"/>
          <c:x val="2.9357198815578071E-2"/>
          <c:y val="0.86596604542319167"/>
          <c:w val="0.92016376663254851"/>
          <c:h val="0.12103174603174729"/>
        </c:manualLayout>
      </c:layout>
    </c:legend>
    <c:plotVisOnly val="1"/>
    <c:dispBlanksAs val="zero"/>
  </c:chart>
  <c:spPr>
    <a:noFill/>
    <a:ln>
      <a:noFill/>
    </a:ln>
  </c:spPr>
  <c:txPr>
    <a:bodyPr/>
    <a:lstStyle/>
    <a:p>
      <a:pPr>
        <a:defRPr sz="1708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180119051871358"/>
          <c:y val="4.3165384501817228E-2"/>
          <c:w val="0.84630294318391353"/>
          <c:h val="0.67537118704084864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дотации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2020 отчет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83525.3</c:v>
                </c:pt>
                <c:pt idx="1">
                  <c:v>95234</c:v>
                </c:pt>
                <c:pt idx="2">
                  <c:v>87935.9</c:v>
                </c:pt>
                <c:pt idx="3">
                  <c:v>66789.2</c:v>
                </c:pt>
                <c:pt idx="4">
                  <c:v>71249.100000000006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субсидии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2020 отчет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Sheet1!$C$2:$C$6</c:f>
              <c:numCache>
                <c:formatCode>#,##0.0</c:formatCode>
                <c:ptCount val="5"/>
                <c:pt idx="0">
                  <c:v>41919.300000000003</c:v>
                </c:pt>
                <c:pt idx="1">
                  <c:v>31007.4</c:v>
                </c:pt>
                <c:pt idx="2">
                  <c:v>39019.800000000003</c:v>
                </c:pt>
                <c:pt idx="3">
                  <c:v>31508.7</c:v>
                </c:pt>
                <c:pt idx="4">
                  <c:v>29529.5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субвенции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2020 отчет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Sheet1!$D$2:$D$6</c:f>
              <c:numCache>
                <c:formatCode>#,##0.0</c:formatCode>
                <c:ptCount val="5"/>
                <c:pt idx="0">
                  <c:v>194533.2</c:v>
                </c:pt>
                <c:pt idx="1">
                  <c:v>210892.79999999999</c:v>
                </c:pt>
                <c:pt idx="2">
                  <c:v>213105.3</c:v>
                </c:pt>
                <c:pt idx="3">
                  <c:v>213245.2</c:v>
                </c:pt>
                <c:pt idx="4">
                  <c:v>212911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иные межбюджетные</c:v>
                </c:pt>
              </c:strCache>
            </c:strRef>
          </c:tx>
          <c:dLbls>
            <c:dLbl>
              <c:idx val="0"/>
              <c:layout>
                <c:manualLayout>
                  <c:x val="2.6983938120168312E-2"/>
                  <c:y val="-4.730691579376786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2020 отчет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Sheet1!$E$2:$E$6</c:f>
              <c:numCache>
                <c:formatCode>#,##0.0</c:formatCode>
                <c:ptCount val="5"/>
                <c:pt idx="0">
                  <c:v>32967.599999999999</c:v>
                </c:pt>
                <c:pt idx="1">
                  <c:v>14618.6</c:v>
                </c:pt>
                <c:pt idx="2">
                  <c:v>873.7</c:v>
                </c:pt>
                <c:pt idx="3">
                  <c:v>367.7</c:v>
                </c:pt>
                <c:pt idx="4">
                  <c:v>367.7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прочие безвозмездные</c:v>
                </c:pt>
              </c:strCache>
            </c:strRef>
          </c:tx>
          <c:dLbls>
            <c:dLbl>
              <c:idx val="0"/>
              <c:layout>
                <c:manualLayout>
                  <c:x val="2.9118570141844723E-2"/>
                  <c:y val="-1.1394808174928755E-2"/>
                </c:manualLayout>
              </c:layout>
              <c:showVal val="1"/>
            </c:dLbl>
            <c:dLbl>
              <c:idx val="1"/>
              <c:layout>
                <c:manualLayout>
                  <c:x val="3.0651079057564621E-2"/>
                  <c:y val="-4.1872232036237834E-2"/>
                </c:manualLayout>
              </c:layout>
              <c:showVal val="1"/>
            </c:dLbl>
            <c:dLbl>
              <c:idx val="2"/>
              <c:layout>
                <c:manualLayout>
                  <c:x val="2.1455788525570566E-2"/>
                  <c:y val="-9.8191381285864746E-3"/>
                </c:manualLayout>
              </c:layout>
              <c:showVal val="1"/>
            </c:dLbl>
            <c:dLbl>
              <c:idx val="3"/>
              <c:layout>
                <c:manualLayout>
                  <c:x val="1.6858119555804841E-2"/>
                  <c:y val="-9.8189448422706348E-3"/>
                </c:manualLayout>
              </c:layout>
              <c:showVal val="1"/>
            </c:dLbl>
            <c:dLbl>
              <c:idx val="4"/>
              <c:layout>
                <c:manualLayout>
                  <c:x val="1.6858119555804841E-2"/>
                  <c:y val="-9.8189448422705446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2020 отчет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Sheet1!$F$2:$F$6</c:f>
              <c:numCache>
                <c:formatCode>#,##0.0</c:formatCode>
                <c:ptCount val="5"/>
                <c:pt idx="0">
                  <c:v>1002.1</c:v>
                </c:pt>
                <c:pt idx="1">
                  <c:v>9300</c:v>
                </c:pt>
                <c:pt idx="2">
                  <c:v>1200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Depth val="0"/>
        <c:shape val="cylinder"/>
        <c:axId val="168606336"/>
        <c:axId val="162873728"/>
        <c:axId val="0"/>
      </c:bar3DChart>
      <c:catAx>
        <c:axId val="168606336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62873728"/>
        <c:crosses val="autoZero"/>
        <c:auto val="1"/>
        <c:lblAlgn val="ctr"/>
        <c:lblOffset val="100"/>
        <c:tickLblSkip val="1"/>
        <c:tickMarkSkip val="1"/>
      </c:catAx>
      <c:valAx>
        <c:axId val="162873728"/>
        <c:scaling>
          <c:orientation val="minMax"/>
        </c:scaling>
        <c:axPos val="l"/>
        <c:majorGridlines/>
        <c:numFmt formatCode="#,##0.0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68606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1308750003620187E-3"/>
          <c:y val="0.86928722965043015"/>
          <c:w val="0.96454111160775069"/>
          <c:h val="0.11690613552618152"/>
        </c:manualLayout>
      </c:layout>
      <c:spPr>
        <a:ln>
          <a:solidFill>
            <a:schemeClr val="accent1">
              <a:lumMod val="75000"/>
            </a:schemeClr>
          </a:solidFill>
        </a:ln>
      </c:sp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409380.9</c:v>
                </c:pt>
                <c:pt idx="1">
                  <c:v>439314</c:v>
                </c:pt>
                <c:pt idx="2">
                  <c:v>409557.7</c:v>
                </c:pt>
                <c:pt idx="3">
                  <c:v>385072.8</c:v>
                </c:pt>
                <c:pt idx="4">
                  <c:v>387061.3</c:v>
                </c:pt>
              </c:numCache>
            </c:numRef>
          </c:val>
        </c:ser>
        <c:axId val="170806272"/>
        <c:axId val="171172608"/>
      </c:barChart>
      <c:catAx>
        <c:axId val="170806272"/>
        <c:scaling>
          <c:orientation val="minMax"/>
        </c:scaling>
        <c:axPos val="l"/>
        <c:numFmt formatCode="General" sourceLinked="1"/>
        <c:tickLblPos val="nextTo"/>
        <c:crossAx val="171172608"/>
        <c:crosses val="autoZero"/>
        <c:auto val="1"/>
        <c:lblAlgn val="ctr"/>
        <c:lblOffset val="100"/>
      </c:catAx>
      <c:valAx>
        <c:axId val="171172608"/>
        <c:scaling>
          <c:orientation val="minMax"/>
        </c:scaling>
        <c:axPos val="b"/>
        <c:majorGridlines/>
        <c:numFmt formatCode="0.0" sourceLinked="1"/>
        <c:tickLblPos val="nextTo"/>
        <c:crossAx val="1708062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</c:v>
                </c:pt>
              </c:strCache>
            </c:strRef>
          </c:tx>
          <c:dLbls>
            <c:dLbl>
              <c:idx val="0"/>
              <c:layout>
                <c:manualLayout>
                  <c:x val="1.2345679012345723E-2"/>
                  <c:y val="-1.1224130643578106E-2"/>
                </c:manualLayout>
              </c:layout>
              <c:showVal val="1"/>
            </c:dLbl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1837.7</c:v>
                </c:pt>
                <c:pt idx="1">
                  <c:v>1915</c:v>
                </c:pt>
                <c:pt idx="2">
                  <c:v>1992.4</c:v>
                </c:pt>
                <c:pt idx="3">
                  <c:v>2018.7</c:v>
                </c:pt>
                <c:pt idx="4">
                  <c:v>2045.1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 МБТ по соглашениям 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2792.2</c:v>
                </c:pt>
                <c:pt idx="1">
                  <c:v>2926.5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МБТ по обеспечению сбалансированности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429</c:v>
                </c:pt>
                <c:pt idx="1">
                  <c:v>109.3</c:v>
                </c:pt>
                <c:pt idx="2">
                  <c:v>28</c:v>
                </c:pt>
              </c:numCache>
            </c:numRef>
          </c:val>
        </c:ser>
        <c:overlap val="100"/>
        <c:axId val="168841600"/>
        <c:axId val="168843136"/>
      </c:barChart>
      <c:catAx>
        <c:axId val="168841600"/>
        <c:scaling>
          <c:orientation val="minMax"/>
        </c:scaling>
        <c:axPos val="b"/>
        <c:numFmt formatCode="General" sourceLinked="1"/>
        <c:tickLblPos val="nextTo"/>
        <c:crossAx val="168843136"/>
        <c:crosses val="autoZero"/>
        <c:auto val="1"/>
        <c:lblAlgn val="ctr"/>
        <c:lblOffset val="100"/>
      </c:catAx>
      <c:valAx>
        <c:axId val="168843136"/>
        <c:scaling>
          <c:orientation val="minMax"/>
        </c:scaling>
        <c:axPos val="l"/>
        <c:majorGridlines/>
        <c:numFmt formatCode="General" sourceLinked="1"/>
        <c:tickLblPos val="nextTo"/>
        <c:crossAx val="16884160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9.901404039623534E-4"/>
          <c:w val="0.7723326771653547"/>
          <c:h val="0.998015891866548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8"/>
          <c:dPt>
            <c:idx val="0"/>
            <c:spPr>
              <a:solidFill>
                <a:srgbClr val="D9ED1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33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6600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spPr>
              <a:solidFill>
                <a:srgbClr val="CC00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spPr>
              <a:solidFill>
                <a:srgbClr val="00CC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7693156411004179"/>
                  <c:y val="-0.1648645824104174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9497363296232468E-3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102279897679467E-4"/>
                  <c:y val="-9.995584029791188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9.5663987594968553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7.054110084065579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318584037651763E-2"/>
                  <c:y val="-3.7001978013618951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7346294226172674E-2"/>
                  <c:y val="-8.1328963035915636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7.1579606610037705E-2"/>
                      <c:h val="4.8964204955479068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4.9136048524353403E-2"/>
                  <c:y val="-0.10611719465299395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1591145830819295E-2"/>
                  <c:y val="-0.11832649697857579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1,5%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0.000%" sourceLinked="0"/>
              <c:spPr>
                <a:noFill/>
                <a:effectLst/>
              </c:spPr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2095359510105641"/>
                  <c:y val="-7.2685083815312431E-3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Образование              </c:v>
                </c:pt>
                <c:pt idx="1">
                  <c:v>Соцполитика        </c:v>
                </c:pt>
                <c:pt idx="2">
                  <c:v>жилищно- коммунальное хозяйство</c:v>
                </c:pt>
                <c:pt idx="3">
                  <c:v>Национальная экономика                    </c:v>
                </c:pt>
                <c:pt idx="4">
                  <c:v>Общегосударственные вопросы          </c:v>
                </c:pt>
                <c:pt idx="5">
                  <c:v>Средства массовой информаци </c:v>
                </c:pt>
                <c:pt idx="6">
                  <c:v>Культура                             </c:v>
                </c:pt>
                <c:pt idx="7">
                  <c:v>Физическая культура  и спорт                    </c:v>
                </c:pt>
                <c:pt idx="8">
                  <c:v>Обслуживание муниципального долга  </c:v>
                </c:pt>
                <c:pt idx="9">
                  <c:v>МБТ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287891.40000000002</c:v>
                </c:pt>
                <c:pt idx="1">
                  <c:v>7747</c:v>
                </c:pt>
                <c:pt idx="2">
                  <c:v>599.79999999999995</c:v>
                </c:pt>
                <c:pt idx="3">
                  <c:v>21705.599999999995</c:v>
                </c:pt>
                <c:pt idx="4">
                  <c:v>60319</c:v>
                </c:pt>
                <c:pt idx="5">
                  <c:v>567.70000000000005</c:v>
                </c:pt>
                <c:pt idx="6">
                  <c:v>28630.9</c:v>
                </c:pt>
                <c:pt idx="7">
                  <c:v>100</c:v>
                </c:pt>
                <c:pt idx="8">
                  <c:v>3.9</c:v>
                </c:pt>
                <c:pt idx="9">
                  <c:v>1992.4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764658214722"/>
          <c:y val="4.1766522154224932E-2"/>
          <c:w val="0.20593993403894764"/>
          <c:h val="0.9056053622902299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20"/>
      <c:perspective val="30"/>
    </c:view3D>
    <c:plotArea>
      <c:layout>
        <c:manualLayout>
          <c:layoutTarget val="inner"/>
          <c:xMode val="edge"/>
          <c:yMode val="edge"/>
          <c:x val="0.1567027559055118"/>
          <c:y val="1.4205652240641017E-2"/>
          <c:w val="0.66568066491689803"/>
          <c:h val="0.985424012811162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34"/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Расходы на выплату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c:v>
                </c:pt>
                <c:pt idx="1">
                  <c:v>Иные закупки товаров, работ и услуг  для обеспечения государственных (муниципальных) нужд</c:v>
                </c:pt>
                <c:pt idx="2">
                  <c:v>Предоставление субсидий бюджетным, автономным учреждениям и иным некоммерческим организациям</c:v>
                </c:pt>
                <c:pt idx="3">
                  <c:v>Социальное обеспечение и иные выплаты населению</c:v>
                </c:pt>
                <c:pt idx="4">
                  <c:v>Межбюджетные трансферты</c:v>
                </c:pt>
                <c:pt idx="5">
                  <c:v>Иные бюджетные ассигнования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0.10600000000000002</c:v>
                </c:pt>
                <c:pt idx="1">
                  <c:v>7.9000000000000042E-2</c:v>
                </c:pt>
                <c:pt idx="2">
                  <c:v>0.78900000000000003</c:v>
                </c:pt>
                <c:pt idx="3">
                  <c:v>1.7999999999999999E-2</c:v>
                </c:pt>
                <c:pt idx="4">
                  <c:v>5.0000000000000027E-3</c:v>
                </c:pt>
                <c:pt idx="5">
                  <c:v>3.0000000000000014E-3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0833333333333336"/>
          <c:y val="0.63548250218722657"/>
          <c:w val="0.82995975503062114"/>
          <c:h val="0.30236628754739736"/>
        </c:manualLayout>
      </c:layout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0.10653</cdr:x>
      <cdr:y>0.68417</cdr:y>
    </cdr:from>
    <cdr:to>
      <cdr:x>0.58764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89560" y="3331328"/>
          <a:ext cx="4469047" cy="15378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2">
              <a:lumMod val="50000"/>
            </a:schemeClr>
          </a:solidFill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E23C8C-88DC-4A14-B5FA-72789C632480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DF48EA-73A7-4112-BCE7-DA1C9074C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94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F48EA-73A7-4112-BCE7-DA1C9074CB1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428A5-60B1-4171-8F7B-77661B5AA520}" type="slidenum">
              <a:rPr lang="ru-RU" smtClean="0"/>
              <a:pPr/>
              <a:t>45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F48EA-73A7-4112-BCE7-DA1C9074CB1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F48EA-73A7-4112-BCE7-DA1C9074CB1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F48EA-73A7-4112-BCE7-DA1C9074CB1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F48EA-73A7-4112-BCE7-DA1C9074CB1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F48EA-73A7-4112-BCE7-DA1C9074CB1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F48EA-73A7-4112-BCE7-DA1C9074CB1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428A5-60B1-4171-8F7B-77661B5AA520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428A5-60B1-4171-8F7B-77661B5AA520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ED009F-694D-4591-86B9-743EC47D3B52}" type="datetimeFigureOut">
              <a:rPr lang="ru-RU" smtClean="0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8412F-BCF3-4966-B6BF-9875F1509F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44A79-000A-40ED-A25B-B0C41FDEE61B}" type="datetimeFigureOut">
              <a:rPr lang="ru-RU" smtClean="0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A29D2-AF93-40B1-ACE1-C08C3F27D5C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6CB38-5B8F-4193-8D14-8E161B65E58A}" type="datetimeFigureOut">
              <a:rPr lang="ru-RU" smtClean="0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22E7A-C2EF-4EF7-903D-01D9D2180B1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DFE58-3838-4211-9D6D-83FB1C701565}" type="datetimeFigureOut">
              <a:rPr lang="ru-RU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65A34-7029-496C-BE94-33A7A5D8D2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06E9-3187-43F5-B563-CFDFC51CBD04}" type="datetimeFigureOut">
              <a:rPr lang="ru-RU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F33C8-EABE-4C1E-BD42-4A9FED0717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5372-5200-46B3-8AFA-8375A16FACB4}" type="datetimeFigureOut">
              <a:rPr lang="ru-RU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F0874-8626-4424-955F-0376C24C3D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35B49E-4DD8-49AB-84B7-C12BE4098F94}" type="datetimeFigureOut">
              <a:rPr lang="ru-RU" smtClean="0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F59EC-A7CB-4B1E-84B9-D232511B4A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83DBA-5613-4F24-8B44-D1E1E7726D37}" type="datetimeFigureOut">
              <a:rPr lang="ru-RU" smtClean="0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A0D07-74E6-43AA-8049-98E5193A57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F761C3-FC5C-48BA-B1F7-0953EBA90031}" type="datetimeFigureOut">
              <a:rPr lang="ru-RU" smtClean="0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592A6-FE97-4A7B-B606-77FDD747F4B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4C4C4-9AB7-416B-BE33-9E75048E13BE}" type="datetimeFigureOut">
              <a:rPr lang="ru-RU" smtClean="0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2C036-F2EB-4C03-AF92-843DBA82FB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57F47A-39EB-45B4-9F43-FF6402768801}" type="datetimeFigureOut">
              <a:rPr lang="ru-RU" smtClean="0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1B281-5B8D-46BD-81F0-4F2B8E1672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14453-60DE-49E5-A822-ABCCC40280BA}" type="datetimeFigureOut">
              <a:rPr lang="ru-RU" smtClean="0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CA7FF-5815-4A15-954D-130A244A26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F24A4C-20EE-40DC-A44D-5E8594923009}" type="datetimeFigureOut">
              <a:rPr lang="ru-RU" smtClean="0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CE662-FEA5-4854-8833-FA9888308F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753576-E363-4932-A1AD-83FF5F966049}" type="datetimeFigureOut">
              <a:rPr lang="ru-RU" smtClean="0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20D9-4924-4374-BA82-154D8BD35ED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55D77B-C05E-4CE3-8832-00CD2873C1A2}" type="datetimeFigureOut">
              <a:rPr lang="ru-RU" smtClean="0"/>
              <a:pPr>
                <a:defRPr/>
              </a:pPr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8AAFC9-D454-4844-B50B-CC0723D5B6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6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fo27fedor@mail.ru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old.semiluki-rayon.ru/sites/default/files/rez_soc-eco_raz/BGr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</p:spPr>
      </p:pic>
      <p:sp>
        <p:nvSpPr>
          <p:cNvPr id="5" name="Скругленный прямоугольник 37918"/>
          <p:cNvSpPr>
            <a:spLocks noChangeArrowheads="1"/>
          </p:cNvSpPr>
          <p:nvPr/>
        </p:nvSpPr>
        <p:spPr bwMode="auto">
          <a:xfrm>
            <a:off x="1142976" y="5000636"/>
            <a:ext cx="7000924" cy="17145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К бюджету Федоровского муниципального района </a:t>
            </a:r>
            <a:r>
              <a:rPr lang="ru-RU" sz="2000" b="1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на </a:t>
            </a:r>
            <a:r>
              <a:rPr lang="ru-RU" sz="2000" b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2022  год и на плановый период 2023 и 2024 годов</a:t>
            </a:r>
            <a:endParaRPr lang="ru-RU" sz="2000" b="1" cap="all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36035" y="142854"/>
          <a:ext cx="9107965" cy="5879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809"/>
                <a:gridCol w="937510"/>
                <a:gridCol w="1134192"/>
                <a:gridCol w="892752"/>
                <a:gridCol w="1028094"/>
                <a:gridCol w="1043608"/>
              </a:tblGrid>
              <a:tr h="128588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доходного  источника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 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88448"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2022год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1049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 находящегося в государственной и муниципальной собственности 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2 070,8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2 208,3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2 117,0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2 114,0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2 114,0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22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416,5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820,0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402,9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419,0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435,8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800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доходы от компенсации затрат бюджетов муниципальных районов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800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-139,0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7 355,8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575,0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655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480,7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747,2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655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поступления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8007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353 947,5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361 710,8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342 134,7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311 910,8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314 057,3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50017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Структура доходов районного бюджета на 2022 год</a:t>
            </a:r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52737"/>
          <a:ext cx="9036496" cy="580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на 2022 год 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258922553"/>
              </p:ext>
            </p:extLst>
          </p:nvPr>
        </p:nvGraphicFramePr>
        <p:xfrm>
          <a:off x="-145032" y="1412776"/>
          <a:ext cx="9289032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Динамика поступления доходов в бюджет района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971600" y="1628800"/>
          <a:ext cx="76867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Arial" charset="0"/>
              </a:rPr>
              <a:t>Безвозмездные поступления в районный бюджет                                  </a:t>
            </a: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          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(тыс.руб.)</a:t>
            </a: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Тыс.руб.)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               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0" y="1285859"/>
          <a:ext cx="9144001" cy="5559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7503"/>
                <a:gridCol w="1165834"/>
                <a:gridCol w="1092970"/>
                <a:gridCol w="1101711"/>
                <a:gridCol w="1071570"/>
                <a:gridCol w="1214413"/>
              </a:tblGrid>
              <a:tr h="34434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 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85427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3895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Безвозмездные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поступления, в т.ч.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353 947,5</a:t>
                      </a: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361 052,8</a:t>
                      </a: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342 143,7</a:t>
                      </a: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311 910,8</a:t>
                      </a: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314 057,3</a:t>
                      </a: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917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Дотации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83 525,3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95 234,0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87 935,9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66 789,2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71 249,1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13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Субсидии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41 919,3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31 007,4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39 019,8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31 508,70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29 529,5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13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Субвенции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194 533,2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210 892,8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200 941,2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201 081,1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201 223,2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958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Межбюджетные трансферты, передаваемые бюджетам  муниципальных районов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32 967,6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14 618,6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873,7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367,7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367,7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3192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Возврат остатков субсидий, субвенций и иных межбюджетных трансфертов , имеющих целевое назначение , пошлых лет из бюджета муниципального района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9446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Прочие безвозмездные поступления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1 002,1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9 300,0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1 200,0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533400" y="152400"/>
            <a:ext cx="7881938" cy="141833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1384300" algn="l"/>
              </a:tabLst>
              <a:defRPr/>
            </a:pPr>
            <a:r>
              <a:rPr lang="en-US" altLang="zh-CN" dirty="0">
                <a:latin typeface="+mn-lt"/>
              </a:rPr>
              <a:t>	</a:t>
            </a:r>
            <a:r>
              <a:rPr lang="en-US" altLang="zh-CN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Объём</a:t>
            </a:r>
            <a:r>
              <a:rPr lang="en-US" altLang="zh-CN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en-US" altLang="zh-CN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безвозмездных</a:t>
            </a:r>
            <a:r>
              <a:rPr lang="en-US" altLang="zh-CN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поступлений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1384300" algn="l"/>
              </a:tabLst>
              <a:defRPr/>
            </a:pPr>
            <a:r>
              <a:rPr lang="en-US" altLang="zh-CN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zh-C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zh-CN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районный </a:t>
            </a:r>
            <a:r>
              <a:rPr lang="en-US" altLang="zh-CN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zh-C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2022 год</a:t>
            </a:r>
            <a:r>
              <a:rPr lang="en-US" altLang="zh-CN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zh-CN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1384300" algn="l"/>
              </a:tabLst>
              <a:defRPr/>
            </a:pPr>
            <a:r>
              <a:rPr lang="ru-RU" altLang="zh-CN" sz="2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altLang="zh-CN" sz="2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1384300" algn="l"/>
              </a:tabLst>
              <a:defRPr/>
            </a:pPr>
            <a:endParaRPr lang="en-US" altLang="zh-CN" sz="2400" b="1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450850" y="1130300"/>
            <a:ext cx="8686800" cy="1097736"/>
          </a:xfrm>
          <a:prstGeom prst="rect">
            <a:avLst/>
          </a:prstGeom>
          <a:noFill/>
        </p:spPr>
        <p:txBody>
          <a:bodyPr lIns="0" tIns="0" r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tabLst>
                <a:tab pos="50800" algn="l"/>
                <a:tab pos="114300" algn="l"/>
                <a:tab pos="127000" algn="l"/>
                <a:tab pos="342900" algn="l"/>
                <a:tab pos="419100" algn="l"/>
              </a:tabLst>
              <a:defRPr/>
            </a:pPr>
            <a:r>
              <a:rPr lang="en-US" altLang="zh-C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	</a:t>
            </a:r>
            <a:r>
              <a:rPr lang="en-US" altLang="zh-C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zh-CN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altLang="zh-CN" sz="2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lang="en-US" altLang="zh-CN" sz="2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zh-CN" sz="2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342 134,7тыс.рублей</a:t>
            </a:r>
            <a:endParaRPr lang="en-US" altLang="zh-CN" sz="28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50800" algn="l"/>
                <a:tab pos="114300" algn="l"/>
                <a:tab pos="127000" algn="l"/>
                <a:tab pos="342900" algn="l"/>
                <a:tab pos="419100" algn="l"/>
              </a:tabLst>
              <a:defRPr/>
            </a:pPr>
            <a:r>
              <a:rPr lang="en-US" altLang="zh-C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				</a:t>
            </a:r>
            <a:endParaRPr lang="en-US" altLang="zh-CN" sz="1403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18" charset="0"/>
              <a:cs typeface="Calibri" pitchFamily="18" charset="0"/>
            </a:endParaRPr>
          </a:p>
        </p:txBody>
      </p:sp>
      <p:graphicFrame>
        <p:nvGraphicFramePr>
          <p:cNvPr id="5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56273415"/>
              </p:ext>
            </p:extLst>
          </p:nvPr>
        </p:nvGraphicFramePr>
        <p:xfrm>
          <a:off x="0" y="1700808"/>
          <a:ext cx="9413875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pPr algn="ctr"/>
            <a:r>
              <a:rPr lang="ru-RU" sz="2800" dirty="0" smtClean="0">
                <a:latin typeface="Arial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charset="0"/>
              </a:rPr>
              <a:t>Динамика  безвозмездных поступлений в районный бюджет 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928662" y="1285860"/>
          <a:ext cx="8001056" cy="538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47710490"/>
              </p:ext>
            </p:extLst>
          </p:nvPr>
        </p:nvGraphicFramePr>
        <p:xfrm>
          <a:off x="-36512" y="0"/>
          <a:ext cx="9180512" cy="6858000"/>
        </p:xfrm>
        <a:graphic>
          <a:graphicData uri="http://schemas.openxmlformats.org/presentationml/2006/ole">
            <p:oleObj spid="_x0000_s1026" name="Презентация" r:id="rId3" imgW="4366191" imgH="3275095" progId="PowerPoint.Show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92945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40755" cy="4286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                                                                                                     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Расходы районного бюджета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0" y="571477"/>
          <a:ext cx="9144000" cy="615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9790"/>
                <a:gridCol w="1016189"/>
                <a:gridCol w="1071813"/>
                <a:gridCol w="1187137"/>
                <a:gridCol w="1183191"/>
                <a:gridCol w="1275880"/>
              </a:tblGrid>
              <a:tr h="50560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(отчет)</a:t>
                      </a:r>
                    </a:p>
                    <a:p>
                      <a:pPr algn="ctr" fontAlgn="ctr"/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2021год</a:t>
                      </a:r>
                    </a:p>
                    <a:p>
                      <a:pPr algn="ctr" fontAlgn="ctr"/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 тыс. руб.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3843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тыс. руб.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тыс. руб.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481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57211,1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59373,5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60 319,0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54 609,9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57 306,0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48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2705,3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2612,5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2612,5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2612,5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1884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8353,7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7777,6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8 924,3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7 126,2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7 623,3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83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129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7133,2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7497,0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8 607,0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7 887,0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7 887,0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86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81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39016,0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41703,6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36 783,2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38 983,2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643306" y="142853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Расходы районного бюджета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890" name="AutoShape 2" descr="Концепция процесса подсчета затрат —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4" descr="https://pimg.mycdn.me/getImage?disableStub=true&amp;type=VIDEO_S_720&amp;url=https%3A%2F%2Fvdp.mycdn.me%2FgetImage%3Fid%3D9864938881%26idx%3D30%26thumbType%3D47%26f%3D1%26i%3D1&amp;signatureToken=kTX-QLOctwkDWwAsaZ9C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6116" cy="150017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0" y="0"/>
          <a:ext cx="9143998" cy="6745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09"/>
                <a:gridCol w="1000132"/>
                <a:gridCol w="928694"/>
                <a:gridCol w="1000132"/>
                <a:gridCol w="1000132"/>
                <a:gridCol w="1000099"/>
              </a:tblGrid>
              <a:tr h="494429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2020год (отчет)</a:t>
                      </a:r>
                    </a:p>
                    <a:p>
                      <a:pPr algn="ctr" fontAlgn="ctr"/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тыс. руб.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2021год</a:t>
                      </a:r>
                    </a:p>
                    <a:p>
                      <a:pPr algn="ctr" fontAlgn="ctr"/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(оценка) тыс. руб.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620455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2022год тыс. руб.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2023год тыс. руб.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2024год тыс. руб.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330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39834,7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35778,6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21 705,6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21 765,5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21 829,3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8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98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Водные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ресурсы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20321,7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6932,4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53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19458,4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26687,7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20772,7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21132,6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21496,4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453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2076,5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89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1076,3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599,8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89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040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  <a:endParaRPr lang="ru-RU" sz="14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4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265134,9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298947,9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287891,4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280 464,6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279 401,1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48301,4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43304,9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50373,0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46793,9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49352,0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95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199784,0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236160,1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221948,7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222 654,5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219 032,9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211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10036,5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11811,5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8700,5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4447,0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4447,0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30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45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7471,4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6669,2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6369,2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6369,2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86844" cy="6858000"/>
          </a:xfr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    </a:t>
            </a:r>
            <a:b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</a:t>
            </a:r>
            <a:b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sz="2200" b="1" dirty="0" smtClean="0">
                <a:solidFill>
                  <a:srgbClr val="002060"/>
                </a:solidFill>
              </a:rPr>
              <a:t>важаемые </a:t>
            </a:r>
            <a:r>
              <a:rPr lang="ru-RU" sz="2200" b="1" dirty="0">
                <a:solidFill>
                  <a:srgbClr val="002060"/>
                </a:solidFill>
              </a:rPr>
              <a:t>жители </a:t>
            </a:r>
            <a:r>
              <a:rPr lang="ru-RU" sz="2200" b="1" dirty="0" smtClean="0">
                <a:solidFill>
                  <a:srgbClr val="002060"/>
                </a:solidFill>
              </a:rPr>
              <a:t>Федоровского района!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Решения  «О бюджете Федоровского муниципального района на 2022 год и на плановый период 2023 и 2024 годов» опубликован на сайте  администрации Федоровского муниципального района (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fedormr.ru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Данная брошюра познакомит Вас с ключевыми положениями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финансового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документа района. 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ней в понятной форме представлена информация 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приоритетных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направлениях бюджетной политики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района,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условиях формирования и параметрах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районного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бюджета, планируемых результатах использования бюджетных средств.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Надеемся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 каждый читатель найдет на страницах  брошюры полезную информацию, которая поможет сформировать правильное представление о проводимой в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районе бюджетной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политике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финансов администрации Федоровского района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https://i.mycdn.me/i?r=AyH4iRPQ2q0otWIFepML2LxRLgVgv88SumFgRbkAcmbw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6215106" cy="278605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0" y="-155602"/>
          <a:ext cx="9144032" cy="6911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7132"/>
                <a:gridCol w="977221"/>
                <a:gridCol w="792245"/>
                <a:gridCol w="1026082"/>
                <a:gridCol w="903933"/>
                <a:gridCol w="907419"/>
              </a:tblGrid>
              <a:tr h="51263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(отчет)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605576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тыс. руб.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тыс. руб.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год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тыс. руб.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250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36902,9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33720,3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28630,9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17681,8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17682,8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92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36902,9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33720,3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28630,9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17681,8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17682,8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407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6518,4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7529,9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7747,0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7792,8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8057,5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68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2519,2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2565,2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2708,9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2857,9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36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2606,6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2771,6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2873,2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3986,8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3102,5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36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1247,8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2188,1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2308,6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2097,1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2097,1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407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Другие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вопросы в области социальной политики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1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147,8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6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31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792,5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567,7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567,7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567,7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4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567,7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567,7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567,7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720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долга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0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27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2266,7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1992,4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2018,7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2045,1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6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1837,7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1915,0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1992,4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2018,7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2045,1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417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МБТ общего характера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89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409380,9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439314,0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409 557,7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385 072,8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387 061,3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2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утверждаемые расходы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i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589,0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i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593,0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Динамика объемов расходов Федоровского муниципального района 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ph type="chart" idx="1"/>
          </p:nvPr>
        </p:nvGraphicFramePr>
        <p:xfrm>
          <a:off x="914400" y="157162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946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       Расходы района сформированы исходя из минимально необходимого объема обязательств с учетом увеличения по первоочередным расходам в законодательно установленных случаях, а также бюджетного эффекта от проведенной оптимизации.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         На весь трехлетний период обеспечена социальная направленность бюджетных расходов - удельный вес расходов на социальную сферу в общем объеме расходов районного бюджета составляет около 77,3%.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        В расходах на оплату труда предусмотрено: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сохранение в 2022 году целевых ориентиров по повышению заработной платы по отдельным категориям работников бюджетной сферы, установленным Указами Президента Российской Федерации от 7 мая 2012 года № 597, 1 июня 2012 года № 761 и 28 декабря 2012 года № 1688 (далее – Указы), на уровне, установленном с 1 августа 2021 года: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а) педагогическим работникам общеобразовательных организаций, работникам учреждений культуры -  32522 рубля в месяц;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б) педагогическим работникам дополнительного образования детей - 33100 рублей в месяц;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в) педагогическим работникам дошкольных образовательных организаций - 29855 рублей в месяц;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         по остальным категориям работников бюджетной сферы и органов местного самоуправления (за исключением категорий работников, установленных Указами):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а) индексация на прогнозный уровень инфляции с 1 октября 2022 года на 3,8%, с 1 октября 2023 года на 3,8%, с 1 октября 2024 года на 3,7%;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б) увеличение с 1 января 2022 года минимального размера оплаты труда (МРОТ) до 13890 рублей.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       Формирование страховых взносов на обязательное пенсионное страхование, обязательное социальное страхование на случай временной нетрудоспособности и в связи с материнством, обязательное медицинское страхование, рассчитывалось в 2022-2024 годах в размере 30,2 % от суммы расходов на заработную плату.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        </a:t>
            </a:r>
            <a:r>
              <a:rPr lang="ru-RU" sz="1800" dirty="0" smtClean="0">
                <a:solidFill>
                  <a:srgbClr val="002060"/>
                </a:solidFill>
              </a:rPr>
              <a:t>Расходы по оплате договоров на приобретение коммунальных услуг соответствуют планируемому объему лимитов потребления топливно-энергетических ресурсов, согласованному с министерством промышленности области</a:t>
            </a:r>
            <a:r>
              <a:rPr lang="ru-RU" sz="1600" dirty="0" smtClean="0"/>
              <a:t>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 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85828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Объём межбюджетных трансфертов, предоставляемых из районного бюджета бюджетам муниципальных образований района на 2022 год и на плановый период 2023-2024 годов (тыс.руб.)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Структура расходов бюджета на  2022 год по направлениям деятельности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456971717"/>
              </p:ext>
            </p:extLst>
          </p:nvPr>
        </p:nvGraphicFramePr>
        <p:xfrm>
          <a:off x="0" y="1500174"/>
          <a:ext cx="9286908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Arial" charset="0"/>
              </a:rPr>
              <a:t>Расходы районного бюджета по видам расходов 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                                                                                         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                                                                                                                   </a:t>
            </a:r>
            <a:r>
              <a:rPr lang="ru-RU" sz="1400" dirty="0" smtClean="0">
                <a:solidFill>
                  <a:srgbClr val="002060"/>
                </a:solidFill>
                <a:latin typeface="Arial" charset="0"/>
              </a:rPr>
              <a:t>(тыс.руб.)                   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71405" y="1142985"/>
          <a:ext cx="8929750" cy="5429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997"/>
                <a:gridCol w="906934"/>
                <a:gridCol w="1325519"/>
                <a:gridCol w="976698"/>
                <a:gridCol w="906934"/>
                <a:gridCol w="976668"/>
              </a:tblGrid>
              <a:tr h="492174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 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2021год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(оценка)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9593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1304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на выплату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40250,6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40334,2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43415,5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40746,9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41447,9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74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Закупка товаров, работ и услуг для государственных (муниципальных ) нужд.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41786,0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45473,7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32491,3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23049,1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23112,5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34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ьное обеспечение и иные выплаты населению.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6412,8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7399,6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7665,8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7707,9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7968,1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18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5058,9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4950,8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2045,1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66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314880,7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339685,7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322972,8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310563,2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311500,7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04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Обслуживание государственного (муниципального)долга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11,2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83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ассигнования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1458,8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988,0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987,0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987,0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11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409380,9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439314,0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409557,7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385072,8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387061,3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4176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Структура  расходов  районного бюджета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по видам  расходов в 2022 году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142844" y="928670"/>
          <a:ext cx="9144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Расходы на выполнение социальных обязательств </a:t>
            </a:r>
            <a:r>
              <a:rPr lang="ru-RU" sz="1300" dirty="0" smtClean="0">
                <a:solidFill>
                  <a:srgbClr val="002060"/>
                </a:solidFill>
              </a:rPr>
              <a:t>(тыс.руб.)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0" y="428604"/>
          <a:ext cx="9144000" cy="6655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496"/>
                <a:gridCol w="1003552"/>
                <a:gridCol w="853836"/>
                <a:gridCol w="946364"/>
                <a:gridCol w="1224136"/>
                <a:gridCol w="1115616"/>
              </a:tblGrid>
              <a:tr h="1082547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 (отчет)</a:t>
                      </a: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31899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876952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Ежемесячные денежные выплаты на оплату коммунальных услуг медицинским и фармацевтическим работникам (пенсионерам в сельской местности)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250,7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94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государственных полномочий по предоставлению гражданам субсидий на оплату жилого помещения и коммунальных услуг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2263,3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2563,8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2641,6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2755,2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2870,9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76952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Компенсация родительской платы за присмотр и уход за детьми в образовательных организациях, реализующих основную общеобразовательную программу дошкольного образования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1278,0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1941,4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2097,1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2097,1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2097,1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090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обеспечению жильем молодых семей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288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288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Остальные категории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2719,2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2450,3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2565,2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2708,9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2857,9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090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6518,0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7462,9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7747,0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7792,8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8057,5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61664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78645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выполнение социальных обязательств перед населением района на 2022 год и на плановый период 2023-2024 годов предусмотрены исходя из действующего регионального и районного законодательства, определяющего категории получателей, порядок и формы предоставления мер социальной поддержки</a:t>
            </a:r>
            <a:endParaRPr lang="ru-RU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Выплаты социального характера- тыс.руб.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Муниципальные программы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643998" cy="485778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 Развитие образования в  Федоровском муниципальном районе »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 Информационное общество »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  Культура Федоровского район»</a:t>
            </a:r>
          </a:p>
          <a:p>
            <a:pPr>
              <a:buFontTx/>
              <a:buChar char="-"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 Обеспечение жильем молодых семей Федоровского муниципального района Саратовской области»</a:t>
            </a:r>
          </a:p>
          <a:p>
            <a:pPr>
              <a:buFontTx/>
              <a:buChar char="-"/>
            </a:pPr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86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                                               БЮДЖЕТ</a:t>
            </a:r>
            <a:r>
              <a:rPr lang="ru-RU" sz="1800" dirty="0" smtClean="0">
                <a:solidFill>
                  <a:srgbClr val="002060"/>
                </a:solidFill>
              </a:rPr>
              <a:t> - (от </a:t>
            </a:r>
            <a:r>
              <a:rPr lang="ru-RU" sz="1800" dirty="0" err="1" smtClean="0">
                <a:solidFill>
                  <a:srgbClr val="002060"/>
                </a:solidFill>
              </a:rPr>
              <a:t>старонормандского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</a:rPr>
              <a:t>bougette</a:t>
            </a:r>
            <a:r>
              <a:rPr lang="ru-RU" sz="1800" dirty="0" smtClean="0">
                <a:solidFill>
                  <a:srgbClr val="002060"/>
                </a:solidFill>
              </a:rPr>
              <a:t> -</a:t>
            </a:r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                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                                                                                             кошелёк, сумка, мешок с деньгами) - схема 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                                               </a:t>
            </a:r>
            <a:r>
              <a:rPr lang="ru-RU" sz="1800" dirty="0" smtClean="0">
                <a:solidFill>
                  <a:srgbClr val="002060"/>
                </a:solidFill>
              </a:rPr>
              <a:t> доходов и расходов определённого объекта 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                                                </a:t>
            </a:r>
            <a:r>
              <a:rPr lang="ru-RU" sz="1800" dirty="0" smtClean="0">
                <a:solidFill>
                  <a:srgbClr val="002060"/>
                </a:solidFill>
              </a:rPr>
              <a:t>(семьи, бизнеса, организации, государства и т.д.), 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                                               </a:t>
            </a:r>
            <a:r>
              <a:rPr lang="ru-RU" sz="1800" dirty="0" smtClean="0">
                <a:solidFill>
                  <a:srgbClr val="002060"/>
                </a:solidFill>
              </a:rPr>
              <a:t> устанавливаемая на определённый период времени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42148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071670" y="3000372"/>
            <a:ext cx="485778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Консолидированный бюджет Федоровского муниципального района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9207394">
            <a:off x="6412673" y="3826563"/>
            <a:ext cx="402501" cy="7624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57686" y="3857628"/>
            <a:ext cx="428628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434321">
            <a:off x="2061641" y="3825993"/>
            <a:ext cx="410707" cy="779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4714884"/>
            <a:ext cx="21431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муниципального</a:t>
            </a:r>
          </a:p>
          <a:p>
            <a:pPr algn="ctr"/>
            <a:r>
              <a:rPr lang="ru-RU" dirty="0" smtClean="0"/>
              <a:t>района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00430" y="4643446"/>
            <a:ext cx="221457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городского поселения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86512" y="4572008"/>
            <a:ext cx="207170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сельского поселения</a:t>
            </a:r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57200" y="2428868"/>
            <a:ext cx="82296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бюджетной системы Федоровского района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0"/>
            <a:ext cx="9001188" cy="1011222"/>
          </a:xfrm>
          <a:ln w="762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hangingPunct="0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Сведения о  планируемых расходах районного бюджета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реализацию муниципальных программ Федоровского района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2022 год и на плановый период 2023 и 2024 годов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(тыс.руб.)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8858312" cy="5539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7567"/>
                <a:gridCol w="899678"/>
                <a:gridCol w="922334"/>
                <a:gridCol w="871306"/>
                <a:gridCol w="798697"/>
                <a:gridCol w="798730"/>
              </a:tblGrid>
              <a:tr h="34121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2020год (отчет)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23580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44613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МП " Информационное общество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"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362,7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1243,2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501,0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805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МП "Развитие образования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в  Федоровском муниципальном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района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"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249969,3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287623,7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278275,6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273895,4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272831,9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3805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Подпрограмма « Развитие системы дошкольного образования»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45271,6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43304,9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50373,0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46793,9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49352,0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3805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Подпрограмма « Развитие системы общего образования»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198072,0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236030,1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221948,8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222654,5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219032,9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3805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Подпрограмма «Развитие дополнительного образования»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6625,7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8288,7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5953,8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4447,0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4447,0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6283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МП "Культура Федоровского района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"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37127,9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36731,2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31377,5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17681,8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17682,8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3805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Подпрограмма « Система образования в сфере культуры и искусства»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3153,5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3388,7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2746,6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3805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Подпрограмма «Библиотеки»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7788,9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7698,3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6829,7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3954,8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3954,8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3805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Подпрограмма « </a:t>
                      </a:r>
                      <a:r>
                        <a:rPr lang="ru-RU" sz="1400" i="1" dirty="0" err="1">
                          <a:latin typeface="Times New Roman"/>
                          <a:ea typeface="Times New Roman"/>
                        </a:rPr>
                        <a:t>Культурно-досуговые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 учреждения»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26185,5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25644,,2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21801,2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13727,0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13728,0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817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МП «Обеспечение жильем молодых семей Федоровского муниципального района Саратовской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</a:rPr>
                        <a:t> области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 "</a:t>
                      </a: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ru-RU" sz="14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246,7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211,5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0"/>
            <a:ext cx="5143504" cy="185736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 Развитие образования в  Федоровском муниципальном районе 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8115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071678"/>
            <a:ext cx="9144000" cy="4786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Цели программы :</a:t>
            </a:r>
          </a:p>
          <a:p>
            <a:pPr algn="ctr">
              <a:buFontTx/>
              <a:buChar char="-"/>
            </a:pPr>
            <a:r>
              <a:rPr lang="ru-RU" dirty="0" smtClean="0"/>
              <a:t>обеспечение государственных гарантий реализации прав на получение общедоступного и бесплатного дошкольного, начального общего , основного общего , среднего общего образования;</a:t>
            </a:r>
          </a:p>
          <a:p>
            <a:pPr algn="ctr">
              <a:buFontTx/>
              <a:buChar char="-"/>
            </a:pPr>
            <a:r>
              <a:rPr lang="ru-RU" dirty="0" smtClean="0"/>
              <a:t>- развитие системы  оценки качества образования и </a:t>
            </a:r>
            <a:r>
              <a:rPr lang="ru-RU" dirty="0" err="1" smtClean="0"/>
              <a:t>востребованности</a:t>
            </a:r>
            <a:r>
              <a:rPr lang="ru-RU" dirty="0" smtClean="0"/>
              <a:t> образовательных услуг;</a:t>
            </a:r>
          </a:p>
          <a:p>
            <a:pPr algn="ctr">
              <a:buFontTx/>
              <a:buChar char="-"/>
            </a:pPr>
            <a:r>
              <a:rPr lang="ru-RU" dirty="0" smtClean="0"/>
              <a:t>- обеспечение условий для личностной, социальной самореализации и профессионального самоопределения способных и талантливых детей и подростков;</a:t>
            </a:r>
          </a:p>
          <a:p>
            <a:pPr algn="ctr">
              <a:buFontTx/>
              <a:buChar char="-"/>
            </a:pPr>
            <a:r>
              <a:rPr lang="ru-RU" dirty="0" smtClean="0"/>
              <a:t>- обеспечение безопасности учащихся и работников общеобразовательных учреждений  во время </a:t>
            </a:r>
            <a:r>
              <a:rPr lang="ru-RU" dirty="0" err="1" smtClean="0"/>
              <a:t>учебно</a:t>
            </a:r>
            <a:r>
              <a:rPr lang="ru-RU" dirty="0" smtClean="0"/>
              <a:t> - воспитательного процесса;</a:t>
            </a:r>
          </a:p>
          <a:p>
            <a:pPr algn="ctr">
              <a:buFontTx/>
              <a:buChar char="-"/>
            </a:pPr>
            <a:r>
              <a:rPr lang="ru-RU" dirty="0" smtClean="0"/>
              <a:t>- организация отдыха детей и подростков в каникулярное время;</a:t>
            </a:r>
          </a:p>
          <a:p>
            <a:pPr algn="ctr">
              <a:buFontTx/>
              <a:buChar char="-"/>
            </a:pPr>
            <a:r>
              <a:rPr lang="ru-RU" dirty="0" smtClean="0"/>
              <a:t>- создание эффективной образовательной системы с действенной экономикой и управлением;</a:t>
            </a:r>
          </a:p>
          <a:p>
            <a:pPr algn="ctr">
              <a:buFontTx/>
              <a:buChar char="-"/>
            </a:pPr>
            <a:r>
              <a:rPr lang="ru-RU" dirty="0" smtClean="0"/>
              <a:t>- приведение пунктов проведению ГИА в соответствие с техническими требованиями;</a:t>
            </a:r>
          </a:p>
          <a:p>
            <a:pPr algn="ctr">
              <a:buFontTx/>
              <a:buChar char="-"/>
            </a:pPr>
            <a:r>
              <a:rPr lang="ru-RU" dirty="0" smtClean="0"/>
              <a:t>- увеличение доли выпускников,  подтвердивших  по результатам ГИА годовые  отметки.</a:t>
            </a:r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21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142852"/>
            <a:ext cx="3786214" cy="107157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                                   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               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Финансирование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 муниципальной  программы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«Развитие образования в   Федоровском муниципальном районе»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                                                                                                                           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                  (тыс. руб.)                                                                                         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(тыс.руб.)                              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2500307"/>
          <a:ext cx="9072594" cy="4482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64"/>
                <a:gridCol w="1283604"/>
                <a:gridCol w="1080120"/>
                <a:gridCol w="1296144"/>
                <a:gridCol w="1224136"/>
                <a:gridCol w="1188226"/>
              </a:tblGrid>
              <a:tr h="76356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подпрограмм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29011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80757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МП "Развитие образования на территории Федоровского муниципального района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"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249969,3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287623,7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278275,6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273895,4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272831,9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2811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Подпрограмма « Развитие системы дошкольного образования»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45271,6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43304,9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50373,0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46793,9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49352,0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2811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Подпрограмма « Развитие системы общего образования»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198072,0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236030,1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221948,8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222654,5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219032,9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98703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Подпрограмма  «Развитие дополнительного образования»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6625,7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8288,7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5953,8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4447,0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4447,0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86050" y="3071810"/>
            <a:ext cx="3447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1506" name="Picture 2" descr="Бесл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00363" cy="2428868"/>
          </a:xfrm>
          <a:prstGeom prst="rect">
            <a:avLst/>
          </a:prstGeom>
          <a:noFill/>
        </p:spPr>
      </p:pic>
      <p:pic>
        <p:nvPicPr>
          <p:cNvPr id="6" name="Picture 2" descr="https://bstyle2.ru/wp-content/uploads/2019/06/Otkryt_chastnyy_detskiy_sad_-_realno_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0"/>
            <a:ext cx="2857488" cy="2428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928694"/>
          </a:xfrm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</a:rPr>
              <a:t>Прогноз ожидаемых результатов программы Федоровского муниципального района         «Развитие образования в Федоровском муниципальном района »</a:t>
            </a:r>
            <a:endParaRPr lang="ru-RU" sz="1600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4" y="1214423"/>
          <a:ext cx="9144008" cy="5342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38"/>
                <a:gridCol w="3857652"/>
                <a:gridCol w="500066"/>
                <a:gridCol w="714380"/>
                <a:gridCol w="928694"/>
                <a:gridCol w="1000132"/>
                <a:gridCol w="785818"/>
                <a:gridCol w="857228"/>
              </a:tblGrid>
              <a:tr h="409573">
                <a:tc rowSpan="2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подпрограммы, наименование показателя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13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Значение показателей (индикаторов)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1310"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 № 1 «Развитие системы дошкольного образования»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3315">
                <a:tc>
                  <a:txBody>
                    <a:bodyPr/>
                    <a:lstStyle/>
                    <a:p>
                      <a:pPr algn="just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охвата детей дошкольным образованием;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en-U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 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341310"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 № 2 «Развитие системы общего образования»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5025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школьников, обучающихся по федеральным государственным образовательным стандартам;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293315">
                <a:tc>
                  <a:txBody>
                    <a:bodyPr/>
                    <a:lstStyle/>
                    <a:p>
                      <a:pPr algn="just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</a:t>
                      </a:r>
                      <a:endParaRPr lang="ru-RU" sz="12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обучающихся, получающих горячее питание;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293315">
                <a:tc>
                  <a:txBody>
                    <a:bodyPr/>
                    <a:lstStyle/>
                    <a:p>
                      <a:pPr algn="just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</a:t>
                      </a:r>
                      <a:endParaRPr lang="ru-RU" sz="12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09265" algn="l"/>
                        </a:tabLst>
                      </a:pPr>
                      <a:r>
                        <a:rPr lang="ru-RU" sz="12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Охват детей и подростков дополнительным образованием;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420239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</a:t>
                      </a:r>
                      <a:endParaRPr lang="ru-RU" sz="12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выпускников, подтвердивших по результатам ГИА годовые отметки;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625025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</a:t>
                      </a:r>
                      <a:endParaRPr lang="ru-RU" sz="12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образовательных учреждений, в которых созданы условия для инклюзивного образования детей-инвалидов;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625025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2.6</a:t>
                      </a:r>
                      <a:endParaRPr lang="ru-RU" sz="120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образовательных учреждений, отвечающих современным требованиям к условиям осуществления образовательного процесса;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293315">
                <a:tc gridSpan="7">
                  <a:txBody>
                    <a:bodyPr/>
                    <a:lstStyle/>
                    <a:p>
                      <a:pPr algn="ctr">
                        <a:lnSpc>
                          <a:spcPts val="171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4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 № 3 «Развитие системы дополнительного образования»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488501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Увеличение охвата детей дополнительным образованием;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067050" algn="l"/>
                        </a:tabLst>
                      </a:pP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 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 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 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765" marR="2476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 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 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6900882" cy="113188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МП «</a:t>
            </a:r>
            <a:r>
              <a:rPr lang="ru-RU" sz="2800" dirty="0" smtClean="0">
                <a:solidFill>
                  <a:srgbClr val="002060"/>
                </a:solidFill>
              </a:rPr>
              <a:t>Информационное общество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Финансирование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муниципальной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1214422"/>
            <a:ext cx="5929354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Цели программы </a:t>
            </a:r>
            <a:r>
              <a:rPr lang="ru-RU" dirty="0" smtClean="0"/>
              <a:t>:</a:t>
            </a:r>
          </a:p>
          <a:p>
            <a:pPr algn="ctr"/>
            <a:endParaRPr lang="ru-RU" dirty="0" smtClean="0"/>
          </a:p>
          <a:p>
            <a:pPr lvl="0"/>
            <a:r>
              <a:rPr lang="ru-RU" dirty="0" smtClean="0"/>
              <a:t>- получение гражданами и организациями преимуществ от применения информационных и телекоммуникационных технологий;</a:t>
            </a:r>
          </a:p>
          <a:p>
            <a:pPr lvl="0"/>
            <a:r>
              <a:rPr lang="ru-RU" dirty="0" smtClean="0"/>
              <a:t>-обеспечение информационной открытости органов государственной власти;</a:t>
            </a:r>
          </a:p>
          <a:p>
            <a:pPr lvl="0"/>
            <a:r>
              <a:rPr lang="ru-RU" dirty="0" smtClean="0"/>
              <a:t>-  повышение эффективности и оперативности  в информационном обмене  структурных подразделений</a:t>
            </a:r>
          </a:p>
          <a:p>
            <a:pPr lvl="0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3500438"/>
            <a:ext cx="4357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Финансирование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муниципальной  программы: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тыс.руб.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4572008"/>
          <a:ext cx="8715436" cy="185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1071570"/>
                <a:gridCol w="1071570"/>
                <a:gridCol w="1285884"/>
                <a:gridCol w="1214446"/>
                <a:gridCol w="1071570"/>
              </a:tblGrid>
              <a:tr h="45402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программы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 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2021год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36579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2022год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 год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86678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МП " Информационное общество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"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362,7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1243,2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501,0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7410" name="Picture 2" descr="Сегодня Алексей Наумов встретился с представителями АО «Управление отходами» и ООО «Ситиматик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357430"/>
            <a:ext cx="2571768" cy="2071702"/>
          </a:xfrm>
          <a:prstGeom prst="rect">
            <a:avLst/>
          </a:prstGeom>
          <a:noFill/>
        </p:spPr>
      </p:pic>
      <p:pic>
        <p:nvPicPr>
          <p:cNvPr id="8" name="Picture 5" descr="C:\Users\User\Downloads\682472cb95cd0a41938b7f95b4e9a1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2500330" cy="2000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Планируемые результаты: 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3" y="714355"/>
          <a:ext cx="9143997" cy="6038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583"/>
                <a:gridCol w="432766"/>
                <a:gridCol w="1026466"/>
                <a:gridCol w="1000132"/>
                <a:gridCol w="928694"/>
                <a:gridCol w="894827"/>
                <a:gridCol w="962529"/>
              </a:tblGrid>
              <a:tr h="551299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Значение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показателей (индикаторов) по итогам реализации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7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2020 год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2021 год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2022 год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2023 год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2024год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923852">
                <a:tc>
                  <a:txBody>
                    <a:bodyPr/>
                    <a:lstStyle/>
                    <a:p>
                      <a:pPr indent="2095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Доля муниципальных услуг, информация по которым размещена на портале государственных и муниципальных услуг, в общем числе предоставляемых услуг.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46850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Доля муниципальных услуг, по которым на портале муниципальных услуг обеспечен доступ для копирования и заполнения в электронном виде форм заявлений/иных документов, необходимых для их получения, в общем числе предоставляемых услуг в электронной форме.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286366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Доля муниципальных услуг, по которым на портале государственных и муниципальных услуг обеспечена возможность получения результатов их предоставления в электронном виде, в общем числе предоставляемых услуг в электронной форме.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735067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Уровень материально-технического оснащения рабочих мест администрации муниципального района.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indent="2095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Уровень удовлетворенности граждан района качеством и доступностью государственных и муниципальных услуг.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329642" cy="107157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МП « Культура  Федоровского  района 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642918"/>
            <a:ext cx="5572164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Цели программы: Сохранение и развитие: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- образования  в сфере культуры   и искусства;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- библиотечной культурно - </a:t>
            </a:r>
            <a:r>
              <a:rPr lang="ru-RU" dirty="0" err="1" smtClean="0">
                <a:solidFill>
                  <a:schemeClr val="bg1"/>
                </a:solidFill>
              </a:rPr>
              <a:t>досуговой</a:t>
            </a:r>
            <a:r>
              <a:rPr lang="ru-RU" dirty="0" smtClean="0">
                <a:solidFill>
                  <a:schemeClr val="bg1"/>
                </a:solidFill>
              </a:rPr>
              <a:t>  деятельности учреждений  культуры;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- создание условий для расширения доступности услуг культуры 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786191"/>
          <a:ext cx="9144000" cy="3227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06"/>
                <a:gridCol w="857256"/>
                <a:gridCol w="1285884"/>
                <a:gridCol w="1071570"/>
                <a:gridCol w="1214446"/>
                <a:gridCol w="1071538"/>
              </a:tblGrid>
              <a:tr h="45583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(отчет)</a:t>
                      </a:r>
                    </a:p>
                    <a:p>
                      <a:pPr algn="ctr" fontAlgn="ctr"/>
                      <a:endParaRPr lang="ru-RU" sz="1200" b="1" i="0" u="none" strike="noStrike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тыс.руб.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666754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тыс.руб.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2023год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тыс.руб.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тыс.руб.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47837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МП "Культура Федоровского района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"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37127,9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36731,2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31377,5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17681,8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17682,8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7837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Подпрограмма « Система образования в сфере культуры и искусства»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3153,5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3388,7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2746,6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7837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Подпрограмма «Библиотеки»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7788,9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7698,3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6829,7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3954,8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3954,8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6972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Подпрограмма «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Культурно-досуговые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учреждения»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26185,5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25644,2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21801,2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13727,0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13728,0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4429124" y="2357430"/>
            <a:ext cx="3643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Финансирование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муниципальной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программы: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AutoShape 6" descr="data:image/jpeg;base64,/9j/4AAQSkZJRgABAQEASABIAAD/4TBcRXhpZgAATU0AKgAAAAgAFAEPAAIAAAAGAAAJCgEQAAIAAAAQAAAJEAESAAMAAAABAAEAAAEyAAIAAAAUAAAJIAE7AAIAAAABAAAAAAITAAMAAAABAAIABUdGAAMAAAABAAAAAEdJAAMAAAABAAAAAIKYAAIAAAABAAAAAIdpAAQAAAABAAAJNIglAAQAAAABAAAv7IgwAAMAAAABAAIABYgyAAQAAAABAAAJxJydAAEAAAACAAAAAKQwAAIAAAABAAAALKQxAAIAAAANAAAwAKQyAAUAAAAEAAAwDqQ0AAIAAAAaAAAwLqQ1AAIAAAALAAAwSOocAAcAAAgMAAAA/g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Nhbm9uAENhbm9uIEVPUyAxMzAwRAAyMDE2OjA2OjA2IDEwOjMwOjMwAAAggpoABQAAAAEAABLGgp0ABQAAAAEAABLOiCIAAwAAAAEABgAAiCcAAwAAAAEJxAAAkAAABwAAAAQwMjMwkAMAAgAAABQAABLWkAQAAgAAABQAABLqkQEABwAAAAQBAgMAkgEABQAAAAEAABL+kgIABQAAAAEAABMGkgQABQAAAAEAABMOkgcAAwAAAAEABQAAkgkAAwAAAAEAEAAAkgoABQAAAAEAABMWknwABwAAG7QAABMekoYABwAAAQgAAC7SkpAAAgAAAAMxMAAAkpEAAgAAAAMxMAAAkpIAAgAAAAMxMAAAoAAABwAAAAQwMTAwoAEAAwAAAAEAAQAAoAIAAwAAAAEUQP//oAMAAwAAAAENgAAAog4ABQAAAAEAAC/aog8ABQAAAAEAAC/iohAAAwAAAAEAAgAApAEAAwAAAAEAAAAApAIAAwAAAAEAAAAApAMAAwAAAAEAAAAApAYAAwAAAAEAAAAA6hwABwAACAwAAAq66h0ACQAAAAEAABAYAAAAABzq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UAAAAAjAAAACjIwMTY6MDY6MDYgMTA6MzA6MzAAMjAxNjowNjowNiAxMDozMDozMAAACGAAAAEAAAADoAAAAQAAAAAAAAAAAAEAAAAUAAAAASUAAQADADEAAABQBQAAAgADAAQAAACyBQAAAwADAAQAAAC6BQAABAADACIAAADCBQAABgACABAAAAAGBgAABwACABgAAAAmBgAACQACACAAAAA+BgAADQAHAAAGAABeBgAAEAAEAAEAAAAEBACAEwADAAQAAABeDAAAGQADAAEAAAABAAAAJgADADAAAABmDAAANQAEAAQAAADGDAAAkwADABwAAADWDAAAlQACAEYAAAAODQAAlgACABAAAABUDQAAlwAHAAAEAABkDQAAmAADAAQAAABkEQAAmQAEAC8AAABsEQAAmgAEAAUAAAAoEgAAoAADAA4AAAA8EgAAqgADAAYAAABYEgAAtAADAAEAAAABAAAA0AAEAAEAAAAAAAAA4AADABEAAABkEgAAAUADAEkFAACGEgAACEADAAMAAAAYHQAACUADAAMAAAAeHQAAEEACACAAAAAkHQAAEUAHAPwAAABEHQAAEkACACAAAABAHgAAFUAHAHQAAABgHgAAFkAEAAYAAADUHgAAF0AEAAIAAADsHgAAGEAEAAMAAAD0HgAAGUAHAB4AAAAAHwAAIEAEAAcAAAAeHwAAAAAAAGIAAgAAAAMAAAABAAAAAAAAAAEAAAAJAAAAAAAAAP9/DwADAAIAAAAAAP//NQA3ABIAAQB0ACABAAAAAAAAAAD///////8AAAAAAAAAAP////8AAAAA/3////////8AAP//AAAUAMYi6kwAAAAAAAAAAEQAAAA0AUQAdAAMAQAAAAADAAAACAAIAKgAAAAAAAAAAAAAAAEAAAAAAHQABAFiAAAAAAD4AP//////////AAAAAAAAQ2Fub24gRU9TIDEzMDBEAAAAAAAAAAAAAAAAAAAAAABGaXJtd2FyZSBWZXJzaW9uIDEuMS4wAAAAAAAAAAAAAAAAAAAAAAAAAAAAAAAAAAAAAAAAAAAAAKqqeSV7JW0AYmkAAwAAAAAAAAEAAAYAAACokpeRkwAUQIkAAAAAAAAJAAADAAAAAbu7AQEAAAAAAAEAAAAAAAAAAAAAAAAAAAAABQAAAAAAAIcAAAAAACUAAg8AtgAMzMwLAAAAAwAAAAEAAAAAAAAAAAAAAAH/AQAAAAAAAAAAAFAUAAAAAAAAAAAAAAEAAAABAAAAAQAAAAMAAAADAAAAAwAAAAAAAAABAAAAAAAAAAAAAACHAAAAAQAAAAEAAAABAAAADAAAAAAAAAAAAAAAAAAAAAAAAAAAAAAAAAAAAAAAAAABJVAANQASADeRZZI/AP///////wIAAAADAAAAAAAAAAAAAAAAAAAAAAAAAAAAAAABAAAAKBQAAHQNAACsCgAAVgEAAAACAACsAgAA0AIAAOABAAAAAAAAAAAAANACAACsAQAA0AIAAOABAAAAAAAAAAAAANACAACsAQAAAAAAAAEAAAABAAAAAAAAAAEAAAAAAAAAAAAAAAAAAAAAAAAAAQAKAgABAAEBAAIAAAAAAAAAAAAxLjEuMAAzNygwYikAhwAAAAAAAAAAAAAAAAAAAAAAAAAAAAAAAAAAAAAAAAAAAACOAAAAZAAAAGQAAAAAAAAAvxcAAAAAAABkAAAAZQAAAGQAAAAIAAAACAAAAAgAAAAIAAAAAQAAAAAAAAAAAAAAAAAAAAAAAAAAAAAAAAAAAAAAAAAAAAAA3gEABAAEowIAAAAAAAAAAAAAAAAAAAAAAAAAAAAAAAAAAAAAAAAAAAAAAADeAQAEAASjAgAAAAAAAAAAAAAAAAAAAAAAAAAAAAAAAAAAAAAAAAAAAAAAAN4BAAQABKMCAAAAAAAAAAAAAAAAAAAAAAAAAAAAAAAAAAAAAAAAAAAAAAAA3gEABAAEowIAAAAAAAAAAAAAAAAAAAAAAAAAAAAAAAAAAAAAAAAAAAAAAADeAQAEAASjAgAAAAAAAAAAAQAAAAAAAAAAAAAAAAAAAAAAAAABAAAAAAAAAAMAAAAAAAAAAAAAAO++rd7vvq3eAAAAAAIAAAAAAAAAAAAAAO++rd7vvq3eAAAAAAQAAAAAAAAAAAAAAO++rd7vvq3eAAAAAAAAAAAAAAAAAAAAAO++rd7vvq3eAAAAAAAAAAAAAAAAAAAAAO++rd7vvq3eAAAAAAMAAADvvq3e776t3gAAAAAAAAAAAAAAAAMAAAAAAAAAAAAAAO++rd7vvq3eAAAAAAMAAAAAAAAAAAAAAAAAAAAAAAAAAAAAAAMAAAAAAAAAAAAAAAAAAAAAAAAAAAAAAAMAAAAAAAAAAAAAAAAAAAAAAAAAhwCHAIcAAAD//////////wAAAAAAAAAAAAAAAAAAAAAAAAAAAAAAAAAAAAAAAAAAAAQABAAEAAQAAAAAAAAAAAAAAAAAAAAAAAAAAAAAAAAAAAAAAAAAAAAEAAQABAAEAAAAAAAAAAAAAAAAAAAAAAAAAAAAAAAAAAAAAAAAAAAABAAEAAQABAAAAAAAAAAAAAAAAAAAAAAAAAAAAAAAAAAAAAAAAAAAAAQABAAEAAQAAAAAAAAAAAAAAAAAAAAAAAAAAAAAAAAAAAAAAAAAAAAEAAQABAAEAAAAAAAAAADGUFVXZwAAAAQAAAAAAAAABAAAAAAAAAAEAAAAAAAAAAAAABAAAAAAAAAAAAAAAACYMgAAYNwAAAAAAAAAAAAAAAAAAAAAAAAAAAAAAAAAAAAAAAAAAAAAAAAAAAAAAAAAAAAAAAAAAAAAAAAAAAAAAAAAAAAAAAD/AAAAAAAAAAAAAAAAAAAAAAAAAAAAAAAAAAAAAAAAAAAAAAAAAAAAAAAAAAAAAAAAAAAAAAAAAAAAAAAAAAAAAAAAAAAAAAAAAAAAAAAAAAAAAAAAAAAAAAAAAAAAAAAAAAAAAAAAAAAAAAAAAAAAAAAAAAAAAAAAAAAAAAAAAAAAAAAAAAAAAAAAAAAAAAAAAAAAAAAAAAAAAAAAAAAAAAAAAAAAAAAAAAAAAAAAAAAAAAAAAAAAAAAAAAAAAAAAnwAHAHAAYAANAAkAAQBAFIANQBSADQACAAAAAAAAAAAAAAAAAAAAAKwCAAAAAAAAAAAAAAAAAAAAAJgBAAAAAAAAAAAAAAAAAAAAAA4EAAAAAAAAAAAAAAAAAAAAAAEAAQAAAP//EAAAAAAAAAAUAAAAAAAAADgAAAAAAAAAAAAAAAAAAAAAAAAAAAAAAAAAAAD/////lwAAAAEAAQAPArYAAAAAAAAAAAD//wAARUYtUzE4LTU1bW0gZi8zLjUtNS42IElJSQAAAAAAAAAAAAAAAAAAAAAAAAAAAAAAAAAAAAAAAAAAAAAAAAAAAAAAAAAAAE1FMjYwNTA1N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AAAABAAAAAEAAAAsAAAAAwAAAAEBAAABAAAAAAAAAAMBAAABAAAAAAAAAA8BAAABAAAAAAAAAAIAAAAsAAAAAwAAAAECAAABAAAAAAAAAAICAAABAAAAAAAAAAMCAAABAAAAAAAAAAMAAAAUAAAAAQAAAA4FAAABAAAAAAAAAAQAAAA4AAAABAAAAAEHAAABAAAAAAAAAAQHAAABAAAAAAAAAA4HAAABAAAAAAAAABEIAAABAAAAAAAAAAAAAABAFAAAgA0AAAAAAAAAAAAAHAAAAAMAAAAAAAAAAAAAAP//UBSHAAAAAAAAAAwAZQIABAAE8gMAACIA4BS8DQEAAQCYADgA1xS3DQAAAAAAAAAAAAAAAAAAAAAOAPICAAQABGIBFwIABAAE+QF7AQAEAATjAhgHSglGCSwDDwfkDN4MXQZiA6AInQg/BgMAAAAJAQoBBwEAAFIFiguGC5wGYgLXANcAHQB4AD4CPQKTA+EEdgh6CIEBZwdRD1gP7whAAzQBMwEsAKkA9gL3AsYEvgY/C0ULFgLRBgAEAARGB6cP0QYABAAERgenD9EGAAQABEYHpw/RBgAEAARGB6cPAAQABAAEAARZEAAEAAQABAAEWRDRBgAEAARGB6cP0QYABAAERgenD9EGAAQABEYHpw/RBgAEAARGB6cP0QYABAAERgenD64F+wMCBPsGGA6uBfsDAgT7BhgOAAAAAAAAAAAAACUIAAQABA8GUBRfCQAEAAQqBVgbwQgABAAElQVwF+cFAAQABBoJgAwsBwAEAASWCJEOJQgABAAEDwZQFBUJAAQABH8FyRglCAAEAAQPBlAUJQgABAAEDwZQFCUIAAQABA8GUBQlCAAEAAQPBlAUJQgABAAEDwZQFOYDAAQABBUEpw/mAwAEAAQVBKcP5gMABAAEFQSnD+YDAAQABBUEpw/mAwAEAAQVBKcPSwYABAAEAAjrDUsGAAQABAAI6w1LBgAEAAQACOsNAAQABAAEAARZEAAEAAQABAAEWRBLBgAEAAQACOsNSwYABAAEAAjrDRYGAAQABFgIVA1IBfoDBAQECGwMsP6AAagDlCrB/ocBkQMQJ+7+nAFWA2wgIv+1ARkDWBtZ/9QB3gJwF3T/5AHCAuAVkv/3AaQCUBTD/xECcgJcEv7/OQI8AmgQNABhAhEC2A5jAIUC7AGsDZ0AtgLCAYAM0ADgApwBuAv7ABADhgHwCmcBkANNAWAJ9AERCCAI/wf/B/8H/wcAAAAAAAAAAAAAAAAAAAAAAAAAAAAAAAAAAAAAAAAAAAAAAAAAAAAAAAAAAAAAAAAAAAAAAAAAAAAAAAAAAAAAAAAAAAAAAAAAAAAAAAAAAAAAAAAAAAAAAAAAAAAAAAAAAAAAAAAAAAAAAAAAAAAAAAAAAAAAAAAAAAAAAAAAAAUABwALACMABQAJAA0AEQA6AEMAgwBlAEkAPQAXARIABAAGAAgAKAAKAA0AEgARADcANQB+AMEAwQCiAEYGOQABAAUABQASAAIAAQACAAMAAgAEAA8AGwALABMAXAEUAAcADgAWADcACAALAAcACQAgAB8AHwA2ACYALwB3ASsAAAAAAAAAAIAAAAAEAAQABIQKPw/8GiUQ5P+A/80P3A8cAIEANBAAAAABBQDLlQkA7xQIAB3gCADOxAAEAAQABAAAAAAAAAAAAAD/HwAB/x8AAQAAAAAAApoCxAHeAaMCigFGAwAAAAAAAAAAAAAfAD8AXwB/AJ8AvwDfAP8AAAAjAEsAbgCMAKkAxgDhAP8AAQAAAE8AAAAQACAAQABgAIAAwAAAAOf/5//n/+f/6f8AAPUD+QP5A/kD+QP2A8oDiAQBAPsH+wcCCAIIAADWKxAn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/AAAKADsA0gAAAQABAAEAAQABAAAKAEQA0gAAAQABAAEAAQABOAA7AEcAAQABAMMA0gAIABMAKAAtAFgAigCTAJwA/wAAAAAAAAAAAAAAAAAAAAAAAAAAAAAAAAAAAAAAAAAAAAAAAAAAAAAAAAAAAAAAJgAsAEAAhgCPAJkA7wAAAAAAAAAAAAAAAAAAAAAAAAAAAAAAAAAAAAAAAAAAAAAAAAAAAAAAAAAAAAAACQAAAAAAAAAAAAAAAAAAAAAAcwL1AAAAxwOkAQAAQAHPAkcBAAByA34BAABQAQAAtQUABBkDAAAAAAAAAAAAAAAAJQA/ADsAWAIABAAEMwKnDwAAZADhAQAEAAS0AgAAAwJ5AAAAdwKsAAAAUAGcAEgAgwAlAFEAOABVV4FNLQA1ADMA/wAAAAAAAAAAAAAAAAAAAAAAAAAAAAAAAAAAAAAAAAAAAAAAAAAAAAAAAAAAAAAAAAAAAAAAIwBLAG4AjACpAMYA4QD/AAAAAAAAAAAAAAAAAAAAAAAAAAAADwBEAAEAzwAAAAAAAAAAAAAAAAAAACYATgBvAIwApgDBAN4A/wDjAPMA8QDkAM0AugCtAJoAgQBwAF0AUwBMAEcAQwA+ADoANwA1ADMAMgA2ADwARABOAFUAXABdAFoAVQBOAEIANQArAB8AGAAXABYAFgAWABgAHwA7AEAAPwA9AD0AOwA6ADcAIgALAAsACgAKAAkACAAIAAgACAAGAAUABAAAAP8ACQCcAEgAVVeBTQAAAAAAAAAAAAA1AP8AMwDpAVEAAACgApIAAABAAQAAAACDAAAAAAAAAAAAAAAAAAAAAAAAAAAAAAAAAAAAAAAAAAAAAAAAAAAAZABkAGQAAABkAGQAZABkAAAAZABkAAAACwAAAEYAAABkAAAAnABIAFVXgU0AAAAAAAAAAAAANQD/ADMAAwJ5AAAAdwKsAAAAUAFVV4FNAAAAAAAAAAAAAAAAAAAAAAAAAAAfAD8AXwB/AJ8AvwDfAP8AAAAAAAAAAAAAAAAAAACHAIcAh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B0AAEAAAAAAAAAKwAAAAAAAADMEEAUgA3/HzgbDheLEgIRVA0AALID6gUiCN8IGgoAQApBY0EaQWZADkAAQIE/pz/bQIdCREMAALID6gUiCJ0JGgrTPxQ/Jj4/PdI8uzwAALID6gUiCJ0JGgoAAAAAAAAYAAAAAAAAAAEAAAAAAAAAAQAAAAEAAAAHBAQACwAANwwAAAAAAAAAAAAAAAAAn4qTAAAAAAAAAAAAAAAAAAAAAAAAAAAAAAAAABwAAAAAAAAAAAAAAAAAAAAAAAAAAAAAAAAAAABJSSoAjg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PGgAAAAOJADS8AAAAAlMAAAABAAAABwAAAAQCAwAAAAAAAAAAMjIzMDczMDA0NTg2AAAAAAASAAAAAQAAADcAAAABAAAAAAAAAAAAAAAAAAAAAEVGLVMxOC01NW1tIGYvMy41LTUuNiBJSUkAMDAwMDlmOGE5MwAA/+EMfWh0dHA6Ly9ucy5hZG9iZS5jb20veGFwLzEuMC8APD94cGFja2V0IGJlZ2luPSfvu78nIGlkPSdXNU0wTXBDZWhpSHpyZVN6TlRjemtjOWQnPz4NCjx4OnhtcG1ldGEgeG1sbnM6eD0iYWRvYmU6bnM6bWV0YS8iPjxyZGY6UkRGIHhtbG5zOnJkZj0iaHR0cDovL3d3dy53My5vcmcvMTk5OS8wMi8yMi1yZGYtc3ludGF4LW5zIyI+PHJkZjpEZXNjcmlwdGlvbiByZGY6YWJvdXQ9InV1aWQ6ZmFmNWJkZDUtYmEzZC0xMWRhLWFkMzEtZDMzZDc1MTgyZjFiIiB4bWxuczpkYz0iaHR0cDovL3B1cmwub3JnL2RjL2VsZW1lbnRzLzEuMS8iLz48cmRmOkRlc2NyaXB0aW9uIHJkZjphYm91dD0idXVpZDpmYWY1YmRkNS1iYTNkLTExZGEtYWQzMS1kMzNkNzUxODJmMWIiIHhtbG5zOnhtcD0iaHR0cDovL25zLmFkb2JlLmNvbS94YXAvMS4wLyI+PHhtcDpDcmVhdGVEYXRlPjIwMTYtMDYtMDZUMTA6MzA6MzAuMTAwPC94bXA6Q3JlYXRlRGF0ZT48eG1wOlJhdGluZz4wPC94bXA6UmF0aW5nPjwvcmRmOkRlc2NyaXB0aW9uPjxyZGY6RGVzY3JpcHRpb24gcmRmOmFib3V0PSJ1dWlkOmZhZjViZGQ1LWJhM2QtMTFkYS1hZDMxLWQzM2Q3NTE4MmYxYiIgeG1sbnM6ZGM9Imh0dHA6Ly9wdXJsLm9yZy9kYy9lbGVtZW50cy8xLjEvIj48ZGM6cmlnaHRzPjxyZGY6QWx0IHhtbG5zOnJkZj0iaHR0cDovL3d3dy53My5vcmcvMTk5OS8wMi8yMi1yZGYtc3ludGF4LW5zIyI+PHJkZjpsaSB4bWw6bGFuZz0ieC1kZWZhdWx0Ij48L3JkZjpsaT48L3JkZjpBbHQ+DQoJCQk8L2RjOnJpZ2h0cz48ZGM6Y3JlYXRvcj48cmRmOlNlcSB4bWxuczpyZGY9Imh0dHA6Ly93d3cudzMub3JnLzE5OTkvMDIvMjItcmRmLXN5bnRheC1ucyMiPjxyZGY6bGk+PC9yZGY6bGk+PC9yZGY6U2VxPg0KCQkJPC9kYzpjcmVhdG9yPjwvcmRmOkRlc2NyaXB0aW9uPjxyZGY6RGVzY3JpcHRpb24gcmRmOmFib3V0PSJ1dWlkOmZhZjViZGQ1LWJhM2QtMTFkYS1hZDMxLWQzM2Q3NTE4MmYxYiIgeG1sbnM6TWljcm9zb2Z0UGhvdG89Imh0dHA6Ly9ucy5taWNyb3NvZnQuY29tL3Bob3RvLzEuMC8iPjxNaWNyb3NvZnRQaG90bzpSYXRpbmc+MDwvTWljcm9zb2Z0UGhvdG86UmF0aW5nPjwvcmRmOkRlc2NyaXB0aW9uPjwvcmRmOlJERj48L3g6eG1wbWV0YT4N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PD94cGFja2V0IGVuZD0ndyc/Pv/bAEMAAQEBAQEBAQEBAQEBAQEBAgEBAQEBAgEBAQICAgICAgICAgMDBAMDAwMDAgIDBAMDBAQEBAQCAwUFBAQFBAQEBP/bAEMBAQEBAQEBAgEBAgQDAgMEBAQEBAQEBAQEBAQEBAQEBAQEBAQEBAQEBAQEBAQEBAQEBAQEBAQEBAQEBAQEBAQEBP/AABEIASwBwgMBIgACEQEDEQH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xAAfAQADAQEBAQEBAQEBAAAAAAAAAQIDBAUGBwgJCgv/xAC1EQACAQIEBAMEBwUEBAABAncAAQIDEQQFITEGEkFRB2FxEyIygQgUQpGhscEJIzNS8BVictEKFiQ04SXxFxgZGiYnKCkqNTY3ODk6Q0RFRkdISUpTVFVWV1hZWmNkZWZnaGlqc3R1dnd4eXqCg4SFhoeIiYqSk5SVlpeYmZqio6Slpqeoqaqys7S1tre4ubrCw8TFxsfIycrS09TV1tfY2dri4+Tl5ufo6ery8/T19vf4+fr/2gAMAwEAAhEDEQA/AP4V54ox4euZNoG+8mwzd8uccfh396zfCkW621pt2BF5QIx9/lu1b14hPhFWKYV7qU59zI2fr0rP8IRZ07xC2w5Hk/vP4QMt1/IfrX0FWmni6Ub/APLt/wDpLPspUrZph4209k3/AOSM/Uj4SZHwp8RSllUQ/D3TrNQVwpM1zGMegzuPNfYzzrbeGbDJXH2VSF8vdg7ATk9+n4cV8ffCdR/wprxG68tPp+g6WrgbVbNxCcA9uhr641tfI8OWQHVLH5Wxgfdxx9fUV8tLBupVqtLpH85FYlR5I3tzcz+/3SCxuTBd2LEoAvw+iJcHClpr+6bH4gD616N4ZffpPgiJgqNNrWqXoIO3I8yJFGM+3WvJ5FljkiR2+WHwVpcTrwQ2+S4k6/jnj0r2rw3Z4t/h8oUZGlXV0ycHHm3J/H+H9K4pZXVqRpqS0b3+Z6NKVN1J9+Vp7ae6/wBS38SP3l14ats/NceIbOEDJYFTNFnH+NfVGu3EVn8Eb13JZbpruQsg+f8Ae3M2P0P6V8qeNsP4t8EwDdg+IbcopOB8hByF/wCA19L+MpTB8DLVRGXeeygYYGPmkIY9/Vj+dGIy2XtfZQWy0M6UYujG605l/l+Rn/BFUtvDvhCAEviwv5g00m+U5lhUEn1OTz71yHxrvpZbq2hiUCQ38ce0DHQnr6mu7+EkS+VoChVBtvCjyv8AwqxlumGfx8quC+LMXna9pCsm7zNYjUgsAAdx/wAK82eW1Y05tK+/6I66ri68XFX6/i7fofRlgwkikgYb2gWBIyyd1tYUIB/DOfavwm/4KueLj4v+MXw5+FujyRXc3gDwi17q8FudzW15q8yzLGw/vLbwWzEdcTD1r91ftF9Y2fiXUtN0aTxBqNjBdXWm6JbTx2l1rFxEp8q2SWTEaGVkRAznaN2TX8y3x5+Fn7Snhjxtr/xm+MXgXVtO1XxHqtxrev3XF7bWqzTGNQHj3IkaFRFGAxAWNMHaVJ1y3BRw8FUlrLmk1ppuzz87pzqrlhF8mnNbokl+v5M9C8Hf8E5PiRq3wIu/2gtVk1Y6MILq88JeDPDumpfa946XTJIX1aK3nkbyopLe3la5Cskm9YZAQDgHsfg3YWsHwj0NP+Ecn0b+1vFsW/UGshANQutMtbiG/jlaMCDzlN3bOUA8xUkUt94mvH739r748+Ovg94C+DVp4z1zw94E+FXinUvFXgpNFvBpdzbT6xHAmofaJUAeTm2g8olwESSZSrBxt9P+Fmp/HKz0yfTtUbQLjwl408ar438VrrdpbWOvaxqNva3UI1iURoJ3kjh1C72SBU84tskaVEVV4eLsGsVh5xhVSpcsJJS93lml72qdpRbtbr63VteDqlehndGvgMPKcE+VqKu7O1272s+2qWnmz1kWg+zWhIClp1xtIBOT90en0rJ+I3w98MeJbrTJtV0bStQv00cRxzXdkk1yE8+bADsORkngZwT2zXXXqQxW1ksLvIgugY3ZPKkkjDnaWGSASMHHOORk15V8XfF+q+GvGWjQ2kqXFrJ4Ttp5tJvWYWVyWuLrJUqd0cmAMOmG9Qw4r8NxEMbUcfqVRxqK9mm1t0utT+ssiyKGd1p4OUVL3b2mlZtdLPS/r18zym/+EGg6VKWTwzoM8Eh/4973T45Y5PZZQNy4/EVnwfDDwFM6o3hnS9PmY/6m8sVktmPX5JR16+p+le2+GvGmieJgbS1mKal5eZ9D1EL9vBHUxY+WZePvxYb1QV0b6Nbl0IgwrLueNlDqwA5/Eccdaxp8X5zlk/quPnK67t3t5a6+v4nLifD7LnJpYeEZXs1yKy/C6/I8Ys/gP4Hl+e48FWDQv8zSWgd4MZ9VbOK+mvBXhXTbO0tNOs7f+z7OyijtrOGAFobdEACoAcnAwOta3hPQIt0TWtxcWUjEYRQZoE+qdR77TX1Z4P8ABGo3kYnuvDFv4ktVAM11owM11EB1Z0TEi9M5INebmXiJh6q9liq7T6KUrfcm7N+l2y8JwJSwEnVwtGMb9YxWvldJde9j5Ki/Yv8AhPrt3eapd6JrF5PqV29/dy2Pim7tvNkmdpHIUNgZZjwMAZrq7L9g34APj7bpPjmxZ/lYR+MLgIvcEFlP5Zr9E/B/w98L6m6DTdVvNFvVIDWmpRefAjdMblAcHr1U17ivwk8UQWTyRWVl4htVUHNm8d5KBgZITiQflXj1PEjGy/c0Mwmn2c5RenZX/QwjwVkVKf8AtGAp3vq3Tj+q3+Z3n/BPH/g3a/Y7/a1+BepfFDxXefG6DUIfiNe+D7KTw98RDYWYhtbaylXcjWj5YNcvlvTFfWHjf/g02/Y+sLK5m0Xxx+0ZbXcVo08aS+NLDUYnKMo24fTe+49+1fs5/wAEXRH4Y/YuvLKazewuh8bPEF4bKSNoXx5emK3BGf4DX2p8dPjVLostr4V8OXH2TWtU017qW9A8xtMtjIqBkU8eY5D7SchQhPcY34o8QKPB3B9Xi7Pc4rqEIxk0pNuUpO0YQV0nJuyWqWt3ZXa/KJYPH5jxrW4cybLaHsozkrulFJRik3KT5XZJa7PsrvR/y3eDv+CPPhX9nTwxB8PfDsfifXbK01681qz1Xx4YtU1yaW8WNJUMywxq8YVUULs4x3ODXgfiT/gh94T1e41zUWl+JWmQ6zqdxeX2nWHxd1vQdFlnmdnlEdms4iRCzkCNFCgHAGBiv2l/bLn07wf8A/jV8Ydc1nX/AO0Ph/8AD7WfF9pqg166ju0ngsZTFsffkFpfKxtxzjHOK/Lb9l/4z/Bnw9+wpe+LfjH4i8Ua98a/jvf6/wD8Kriv/H95eaxd3Q1Z9J0+7Aml2QRHyBNNcSFY8QkDBbn818HvE7F+LNHEZtldOtQnLGUsHTs/azr1qtOrW1cFHlVOnSlUm5OUYppuSWp+g8UUco4ewdOji68KtKnQnWqqVNRjSjCVOmmuaTUuZzUVblbtZRbsj4T8Vf8ABL7XPhf9ss/B3jz43eGYGRdKmPh74o3sPnxxR/JGZNpLhV4BJP1r4g1z9ljx34P1C4k034t/HC3u5Lxpxc6h4yGt3CS7ShdDPA+Dg/w4Geetf2y/Db4BeDvDXwN+HOheI9fhlk0XQLZ7zUbTU7S90WNrpZLgpBdktHJGvniNJFdlO0bSRivyJ/aW8EfDXwl4vvLW28X+GFs9OmuH1hNU8Q6faXmiSBRKI7tTIPKyjo43hSVdT0INfsGFzDF0cbVwlaMa0VJpy5E+aztd73T0et90ePHFYSsoYlT9nPlXK+aUWrrZO6srX0XS5/P5p/7IHxM8f30s2q/tDfHu8uJSIN+oeIYNUjXd8qhIpIvLQ84yig/lX6Sfs6/sRfEbw/4X1vw1r3xD8Z/Ephd3FrJq/jjZe6pZ2csKwHT4XAykQCvtCEfNKelfSvwjHwwb4keEfh9L4x8GW/jTxbq9gug+FZPENnHrusJcDzITb2pfe/mIkjoAMyKjFQwBNftr8Hfjh/wT81HxXpXwn8O/Gr4B+IPiH418ZXOieF/DGjeP7O+8U+Kr7TpHF9BbwxyFnkieGZGTjLQyKMlWAvMp4/NKDw8cIpUklLSktEtndQ0SSet7WT7GMcyweTVIzpYmUZ6r+K93a6Sc922r9dV3P5rPij/wRv8A23vihqF4fg/+0refCL4dx2EOix+AY9I1B0ilhU+bI95bzLIwk3j72SNteJX3/BBX/gppf6DF4c0/9rLwd/ZMFumnlUs9f0G+vY4x8onvIo3nc5J3Fny2ec1/oKWeneCdFsNVuV0a3ihjvPtEu2Rhw3lqxPPoc/hXrVj4G8FQIsY0i2kcEOS8rswJ5OOelehksM7nTp08O8NGnHZujT0kl/N7Jty13evmfE5xxbl0K1Wpi6eIdSorStWqrmTs2mlWUeXytbyP83Sx/wCCF3/BW74V6Kbfwn8U/gnrkNtO18L3VNY1m51PdIwcZku7JwwyvCuCBk14P4x/YH/4K/eAf7U1nxHc/C/xbJAI4xKPEkEa6aU8zDW8ItYE53HO7OcCv9RDVfCvhKWB47nSoTFKFjZUkK/dOQBzXyp8WPgV8L/EmmeIILmzvYI7iBULQMj7CNxyMqemehr08xhjMHWlVxlHCVpS1lJUo8z678sX0v5k5NxXRxjpUMNUxVGMFyxSrVHFLRaLnktL9Y+h/nHfAf4Z/tbWGteKk/age/tbNbO0XwfdeDr7R7h4ZFkmF4rRqjqyshhyZRn5Rg5znxj4/wDif9tPwv8AE7UvDHws+GXifxJ8LrWdJfDWop4VF/q3iBWtI5Z1kvYnHMcryZCIn3ADkZz/AF//AB//AGcfDnh3xbPpdpB51vFa+dBcPGsbzq5BBYDjI2kccV8j/G74M2vh/QDrVjbtCdMtLeVZUAyDcvHGQO3O/wDKvnXjMrp4mrmlfAUZS5WuRxtTVktYxT0em67t6N6fodKeYYnC4fKsPmFaKU01PmTqPme0pyi3KN3ondbK1k0fyUfFD4jftY+NvDkXhHxz+zD4i0/SGmhlu9Wt/AGtXetWjxYH2i3k2mNH65wuGBI+mB8Pv2pfix8AfhsPhxoXwF1WAHXLvxBq3iHV9F1XSn1+9uXP+k3cJtjveGI/Z4ssAkYOFDM5b+lS1sJ0VmdnJJyMZnkOM8ALwPzrM1jxCtipgdRNMTtSC5m+1XWecYgTOM/7RFdn/EdcvyThWfCeKw9Oll9R3lSjWqQ5k3GTju5ODlGMnD4XJap3d3iPDrM8XnSzzDY6rPGKLipunSm4q1tPdjFPVq6V0m7M/m4H7ft6tqlv4p+F7xXQm+23L6ZrL6TPcTlQmGaeNm8tRkBQMjPWvqH4GfEXxF+0V4SvfGNrpvhfwno+geI/+EenttX1G41XVbiSKOC7WaCWNBuO2VUKEHnPtX6g+LdJj1eGS58S+GPDVtp8mGX+2vDtpd3M69PkieMnn3z9ea8UX/hF/B6XEHhHwlpHhuO7uWuJr6z0aC2ubyYgKZI7aJVXeQEXeQThR2FflObeLvB+Pw08PwplDWIurVJVZOmtdbRdr6baadj6LA8PcaYLFQrZlmXtKNuVw9jTTfRXkuv39dDxDxH4U1/RfDmjRaRZafrsur/axrVvfyy+H7rQljkWK2lJlRvPWaN3kURkMPKYNglc+b63D4lslSax8Hteh5MEWWs2sMmVQEyqztwBtPBHfkGvdrrUE1A6o5WU3URRp2upWub5y+4gyt91enCL079a5O6cLEmHGBFJ93hVPltkn+n1r2MizTF4vA08TjKcXPqlzWfm/e6+Vl2S2Pp6OEU6CdZ3eq6J76WSSWi022Wt3dnyTPp2s29jdam3h3UIZ4PMuGshHBKOXyIw/mgM2TgkDB7V634G/wCChXxU/ZR1Txj8JfHHhhdY+Flra2Z8NeIfCfh6ws/F/wAMv7TtobqDU0tm8ux1eOYyymSKZ0dpULG5yxU9FqlrcXGg3Uem2sNzqUsiRWNvPcR2UU0oYOokmdlREAVmd3KqiIzMQFJrwv4ZfBj/AIa0/ae8TeA7f4n/AAy+HHwr8O+C4tC134i+N/EkPwt8NeI20PS73NxpthqJe5kEksl5sHl75YkDCKOS4jgX938PcG89xVTDVKHO5NRjv8V1azei1a3dmr3TipW/AfGbH4XK8NhqNOtySXNOTv0SsrrqnrZW3Wmp+u2gf8FSv2TvG+q6Z4b8E+NLvU5NZvtM0eOXxbZz+C9feXVJjZrGlg9uRNPFN5fnJA/kqlxGwlI3hfvK4uVe8ukIw8NyUB6n5Rg/4V/DD4t8M23w0+KE1l4d1saza+HfE3maJr9vGbddSFncboblEPIDNErqD61/al4K8YReLdB0zxPbzCe28Q6TZ63HNHgeat1bRXAI9Pv17PE3D1LJcRClTm5uTkm209Y22cUotb7K3yPy7IsbUzGhL2q1VmtLNp73u/JbW66HV3dwsbs4IAVZOT8oOVXr9ev41x3iK+aPS5DlSWf90U5PPIz+Oetbmo3SBbg7tw8iVyq4xkIpA/lXBeKr1H0qBlXyz5iAqPl3Z/T1r4+nQq8tRp6669NkfS+wSdKXXT8zcuroJ9jjZxkWyFs84yoz9ewzXB3eobf7bkwoUGEbC21ZN2/GfT8K1Ly+Q3EWXBcWcQAA6fL2z+Fecatfu1l4lPmYeOa2ZXMY55kzgDsPb3r3cPGUaNNvv+jZwyw0ZVZxa0t+qLyTxNGrxq4DOpJU5CgHkEev+FZms3H/ABMyqxgkFTkrluVPI+ox+VY9ldPNbIxdBuK4KnaOg4x/k1R1TUlHiCRGfaECbR91gAgrunTbxEZX6HB7CP1aServ+hz2vTPBfeISrKpTRYZGJGcNvmx0/wB0YHtXAxTldHWVY9rb1MgPzrgkY564HFa3ifUN7eOHZiDBotpzn7u57gjH/fNcgJxH4Whk+YlliOVb1ZMn6HOOauVOo4TUf06ImOHXtqKce3r0f63PyN/bulLaTY25Yjf8UdakCMB96KSRdw5/6afrX5k368IWGGEmFGePxr9Gf26bsS3WiWw3D/iu/Es2SwbGLxF4/wAK/Oq+z8hB538ZBB4r9QyWnbKlLz/U+fzWChW5V2/VjxHgAFWyBznOaKubV7pk9ztzn9aK9pU3bRr8DzlGS/4c6jUY3j8FadJwyyTSEtvySfMYdKh8GR/8SDxPJjDfabZQx4AGWB/mKv64oj8EaCQOJYWfBPOPMJHv3o8DxhvC3iV9pIOoQD5jxx7fjXrOC/tCnFa2ov8A9Ns+3VB/23Rp9VQ/9xM/Tf4VRBfgVuwVN74j0O0fjnauGOPxH+eK+tfEu8eH7dG2ELa4UKxz0/lxXzL8M7XyPgj4PQozf2h4108AoQpcRwluCe4xnmvpTxWFXSbdSpwVWPdjGThQAPT71PBZa6jqu32Yevw3/U87EtXpxfeX5r/IztXV/wC2LuFRhYtB0m0JVsYK2nmc46/6yvedKi8m98GwYCrbeE4+ergu8j8+vP8ASvFNWt9/iPVwoYMr2NuU24B8uwtQfw5P5V9BQWYi8Q6dEFUm28O2kEeTtGPKDHH4t+tdjyiUoUuaD1u9umrNaFVN1Zf3V/7av6+85nXiJfiD4U5LC1nluwf4gYoZGyQfzr6f+IMAh+EWiW2CS8VomFzxiKMkfnmvmXUId3j60YYxb6JfyqwILA/Z2Ax75YfnX1F8ToyvgrRLTbki4jj2qPkUBVXr26VyVMmnPF+zUdbbL06GtCq40IKff9epc+GVmqXaRqWCweEbNAByU3yXEmP/AB4HFea/Ee33+MvC1uSf3viODO35c4fHbPY17B8O4RHqmtRKXCW2l6dZ7iCeRaRufcf6z6c15v4vgE3xK8GwKu4NrYkYY7KSemPxzXH/AGQ406ia+01/5O0a16iWNjHpyxfz5Uz37w9Cv9oago3HNxI5JBIALscVxfiCz0bxBrHj/R/EWladreiv4FvBe6RqVr9r0+7VYJGw6HjOUUhhyCAQQQK9K8P2hXVb0sq7VcklxjPU8e3NeU6u+2/+LF0CQYPh9qJQnJVcWU5/pXHmOTzwuWU2k78ze3a7v+FzspTjUx009mkvXZH8/vw78EaD4R8S67q58N2/2D/hJ5rj4f6XPqC6raaclw26NplbMsv2NVaNFuABI+1irgGvoPTm+03kzzMzSrYTzStJy5Yocknueck+9ea6Bpk0+pHy4mkaTV4E/FYJjx9M5r2LTtFnhl1R5o+Y9NIJyQPmdFOD2xk1+E4rFYzNsQpVleKjbTRXdui6s/bMiyzAZNRVHBLlTld9Xvtp0WqXkl6kGo2+yCxGNvzhiS2T15/IV4v8dLOGbxjpSXEaSRP4QskDkHEf7y5b94RyDzkEc8V9CapYt5VogRmPVMEEHPv7Yrxf47WbQeK7CW3IN1beE7D7TasNwdcSsuB3HPPcdq8fM8HDBwhKEbNt6+v/AAx+3eEtKGP4iqQqa8tOTt/4Dpbqz5P1jTrjTrnbl2iRhPY38TETwc5BDrzwf4ga9c+HXxxutHkg0rx1Yv4m0jIjXU7UiLxBZr03A8LMB6Ehj6muP1HybyPaiiCUEukDfMNx67D3Ga4+3sILi6WCaQafI7kCZ4yYA2eN+ORzjkevSvKxODwebYN4fMYcy77Neaa1Xy+dz9UzbIYvHpU1u9Om9tLu23S/3n7S/CD4bWXxV0RfEfww1zSvGFjEV+2aZDeLZeJNKbGdk1sxDKe3zDB7E19F6F4T8UeEb6H7Xaano9/C4Mf2uCTTLntjbMuAenbNfh34G8Y+MPhNr+najb3mr+GtTgAl0vxJ4cvvsl68eQcxzKfKuIvWOTcDnB21+zPwF/4KP362tno/xw8Pw+N/DixrFceMPC2kQ32pWicL5upaFKwzjktJayKOMgHpX8qeJnAvGuAjUxeQRjj8I7vkbUKyXZP4Kny5ZvZRbPr8DwHWxmH9plVp1F8VN+5Nadno/La/Q+5vCPi7Sb1Irb4geGNG8QqoAW9vrQ6brKgdNmoQbWY/9dC3TmvfbHQvhlqFmZfD/jfxB4KuGj3RWfiG1XxRoYODhRcQ7J0U5AyUesj4e6f8Afj7pS6x8GvF+ia2XiEs2n+D9XivNRtSRki58O3pivYsZ5EJZfQnisPxX8GfEmiQ3L6RNpuqGBW32tpevomrJjOc2F2IySMdI2ev5FnxFjMNmTwCxNbB14u0qNZNKPk6dVOMb+STPnMbw3RpVpYXMKLpVlumuVr1TVlf7z91v2CPGj/D79kTW9Su5X8WvoPinxLr5j8B2Vz4i1XXorcQP9m06xCrNNdSCPZHABuZ3Vc85r8vv2qf27P27fEXifTbz4T/ALAXxJ+Bkfj67s/BPhj4uftU63pcuieCxJO0H9tal4Q0Ke91MxR7w7W8rRiPejTMELEfYn/BPLXbvRP2ftN0zUI7+0vU8aaybi2u/wDRZVU3CMGAPcqDgjhto5r6R+IR0bxfZ3mha+ftdsv7yG5jl+zXtu6nCTQyDlHw3JHBBIIINf23V4cjxr4YYLLcbhKOJrOnRq01WdVUnUhG6bVKpG6d3pNVIXtzU5xTi/5crLB5F4hY2pWq1YYeVSpTqex9mpuEnrZzhJ3ul8MoStdRlFtSX8/P/BUX4ueM/wBnj/gl/wCN/h/8VP2gvEPx7+K/xt+IOmeEb3xr4g0PSvBlr5c90msapYaPpVjGkdvp8EGlSxxRu0soWcb5GzXI+Lta8EfCz/gmj4B8O+OodGa10T4BaHLo63Xlm8/t3VLWC7sfILDcsxvLwyMEOfLjmz8oav04+KX7I/gX4qabeeH/ABZ4turvSlS4h0u9fQbG68T+FpJ4lVrzSr2VXWC5GABMsfRcMrKSp+Kbb/glR8Jh4x0Xx18dfjt8ef2o7LwnJFc+FfAfxT1qw0vwHpBTC2/2jT9PgiS5VFAXYfLRxwylSVPl+D/hvnGW5ZkmA4vj9R/s/OZZvXlQ9mpYuoqdKnRpYenh4wpYeEI0uWTlKCiqj5IO1jo4srcPYCec1OEqqxkswy94GnGpCcIYWM+dVKlV1U5VpPn5oxjF3lBKc0nd+HfB/wCK/jS5+HHwu+B3xaj1nTvDPjz4H6lP8A7zxb4N1jxT4MS+8U6lcWsl69lZQTeZd2OnPM+n282xYzcxt5kKvvryz44fsr/CT4s/t4/CLwtqvwYTxV4D+Hn7OV/c/E74geIvDNzc6T8SdSs7e10Pw/bazfn/AEe4vLa3t0nCbi43fNkKK/TP45+Lf2h9E0/XLr4U3UD2OneIdN0jw54Sg8OadcwXGlPpkX9o3qOWEgeCcvFHCowFhUCNx1+R/wDhNf2rIdD1u/0rwumrodVtdPhttV8OQ2t9cW8wh+33MFpHMtxJNFLO6qothG8cDseQN39d5/xrmmdZhPM8HShh/aqqnGFRpc1Zu80lCLUrScmnKSdS81bZfg/Cnh9l3DOW08tnOeIVN0nGc43ly0klGDbbTiuVJWUWocsHdK7+If2VvBvjL4ZWnxn+MP7Sfw9+J/hJ/wBl/wCL3jD9rBPFf/CMWQ+HHxR1rS9Gu7TwNjxK935/2XTISsdppdpbNl5ImeREUxn6u/4J+/sjeM/EPjL/AIJmeLLj4Mr4C+H37O8OpftS/GX446/a2GmeIfjZ4/8AHUUWp6Zo2mhJGvbm105ZLR5Jp1jhQxyLGMnL9V8XNA+MfxR/Z/8AH3wg8f8AwfvvFHgHxj4h0m31w6Be6h4J8RXllBHbXeoWz2cLG7fN55SpLF5cbwWdyJACY/M+4Pgp8afH8KeGvBtv8MLmHwzZeN9D8HWHiHT430zStEsFtbmJxJaXEzXLNbJZW0fmxB4czDcykHHjVc5x08JOVFRVWbaaT92MPZuC5VzX5n7Wp8Saj7vKnyrl9+WQ0FiF7RT9jBK1/ik+dStL3bcq5IbO7s+Z6vm/drx18Qk0z4PfGLxJ5+weHvB2q6qrluUNtYSTg59vLzXyv8BP27TpX7anx0/Ze+IOuk6P4g8VW3iv4Oare3AH2C41fSbDVrjQi5P+rna5lmtgfuyeZGP9YgHk/wC1R8Sz4R/Yt/a51yS5ELaX8IfEs4l37SHOm3EKjGeuWAH1r+X/APbb+PereEP20vGl9p2sz6drGl+HfA17BfWs/lXlleW3g7w/Ms6MOVdJAjBuu4V+teC3COT8VYPG5Bmr5VVpV/Z1OtOrF4VwqL0d1JL4oSlHRM/nvx2zLPeGZ4TiPII88qVXDudPpVpWxCqU325o25XryzjGVnyo/wBC3UPFhkgVxcEkSZAJBHGa8R8WeNz9k1YLJGxEqRnJwc4yQffFfnh+xV+2jbftT/s5+BviWb+2fxVCG8K/EOwtnG2w1uxVUuTt/hS4RobpB2W5A7V6D4h8bzxw38crO7SXv2icyPyoChj046EY56mvw/OcHmeU5pXyjMouNejOUJr+9F8rfmn0ezVmftvDlPLMyyrD5tlWtGtCM4tqztJKSTXRrZro7rocH+0QP7d1gT28O+7hsEjZUYfPgYPP0ZT+dfHn7Usc9j+z5FELCA+ILyawtporjKRvsv02tuHJBjTIA/ukV9OXWtjXNc1ma6YxxR2KIpdgCvzAMQ3+6PzIr5R/ai8UaYngVoPFHiZ9CsrLULazk1KyKSz3MYleWFUyMLI4G09fukg8mvheNJVcHwfm2Oop88cPVcbXvfkaVra39Op+o8JYV4viLLsDCPM3Wpq1m27yWiSTb9FqfmpDoBkjE3i7xHcwW7jI0jTFNmsg/u4H7xvx4rcitVsLKQ+FfDmneH7UAKfEetQi51JveJW6MfXANea+Kf2lPgJ8PIJmsrj7VqSsS9zqDnWtauTjqsQICk+rH8K+PvH37e3ifWpZNP8AhV4Rg067mJhg8SeKCNa1qInjda2agQQn0O1mHrX8Q5VwTx7xVW9v9WnGm38dd8kV52d5teilc/unL/B3jLN4xdPCewov7Va1KPlaHxv5Rl6H078SIdC8IafceIPGviC305JU81NS8R3Hm6ndgjObax+8AezPj2Br8m/jD+1Gbq4vNC+EOgXF3duWgfxVqyb52AJBMMfRfUZwPaux8R+DfGHi/f4w+OHjy5torsmcDW7xpL67GNxWC0GWA7cKBXg+u6rpBlfw38I/Dcl3fyHyW8SahCJ7qPvmGIfJF65O5q/pjgDw8ybJXCtmc3i6630caEX/AO3283b+4j6zE+BmX5PhfbZjW9pW7Wtd9FCndt+s2k91BbG3+ztbeKha/ELUvGGrXWpanqV3p5KXErObVBHdt8qk8Alz0AHHevbNQPy2XQFhJ82e3lSEKf8APavLPgdoh8P6P45a71d9Z1m+1W2OrzF2lhtpY4ZgsQk6MRuOQCcZHAr0m+lDS6bH8o3tIWAGAf3Mh6dulfqmM5J5hN00lH3UrKysoxWi6JH8vcWZWsuzythox5UtEr6r3U/Tr8tjgPG+hW/iTwc2l3N5qtjF/a9rfrPompNpN5HLC5SJxKmGyvnMwX1wewr84vjB8GvEXww1qzvdYGsXejeIbRfFOmazPK8k2tRS71WYzSFgtyrZLEluckelfp/q8TDQYCcfPqFv8o+YH98nb6Z/KvsD4m/s36Z8f/2ZPAvhuC3tR400rwKuo+Cr+a4SwRLxoGeKCadkbbBJIU38dM4IJ3D9W8Pcwx+Em6Ld6F9V2u1r5d2uva5/OHipkOU4rL44qdJLFSbSmt/djdKXdPbXbfbR/wA7vwQ+AXxh/aD1jUdS8K+F9f8AFGm+FrmPSbnWLXTpLmxhuJOY7eadV2h8Nks5G1Tk9s/02fskWXjTQPgh4I8NeO9EvdB8TeGLFvD2oaXqRDXMCWcrxW5YAn70KxYyc8ciu/8AgT8G/Dv7O3wU8F/Cvw9DEh0W2t7nxHqMICS+IdWuHjk1G+lOMsZJiwQn7sccSjha3vDV55upa6C2catKBhxyNx/zmvtc3rzzDEKhyLlT0et3p9yvuz8YyrK4YHBRrJ/vH8X4fkdBql45juFb5SkU24A84EY6VwOv3bNpNoNxIYB/nbGB/nFdDqcpKagFPzrFMAS3A/djJH+e9ef6rdRPpFkqgMA6hmJ+6QR3x/OvEpZZKTqN9eb+up70UuXD38tfm/8AhjV1W7ZdRjjZskWMR3MM/wAAIx+Fea63coujeK2MuNtxaAgDJz8/OfTJ/Suh8QaikeviIlgDYxEhSPl+Qd/wrzTxFf7fDnjBg5MhvrSM7eez5wfoa7VhVTpRjbS7/JnI0vaSv2Xn1j6mtplwr2doUMhd0VnUsWyvHTn1zWJrd3jxNMu5wxiRQCeDlV5x/nrVLQb8TWumljktCh25B3HA/HvWHrN4zeLrou3yrEhXDZb/AFY4HHU8/lXZDBp1oxkt0vTueXyXoTlHu/0X9dDlPF1+Vg+IkhfHl6PYKGYZXBa53ED2BFYL6kH8E2arIyJm3R8A5bMkfT6/1rL8Z6g66b8UJEBZktdPiVG/jH74kD8DWA18E8F6cNhJkuLNVVTleZ4uo9K6Hh0qNRvz7GlGCliKPrHf0Vz8pf2z79JvFOlWy8iHxD4hkwf4d+pkbf8AxyvhrUQBLCOSS+So4APHT86+u/2r7sXXj8Qu2Wg1DVy3y4Hz6pcnB/L9K+SdQUG7txtzhxtyQM5Ixkda++yqm45TG+9/1Pk85SjiJfL8kXMqOqNnvxiipzgEghcjg5bJ/lRXvcnn/X3HByz7HX+Isf8ACDeGCxLP9iU+2MngipPA8RPgzXnJGf7YjUjuBsQ5H5Cn+LYvJ8EeE/3Y3HTInyMklWUMDn8+Ks+BIt/w+16Qg4Gs5VVU5yFjzk+gBr1HFLNIpaNUP/cZ+hUKP/GRqlbVYZ7/APXta/ifq94KtY7b4MfCASZRbjxKt3IxIGFjtSc46ntXpXiHxlo0ttZq8DCQXaRJGBnzRlQGH5Zry/VZzpPwe+BFghO+5szfYJ/efNDGnB/4EPyrm9Y1QPc6FEQTvvYtwPK8sAcAfQ/nXm57xJX4ex0sDhWlJRg5XV9XTh+W54ksLCq4VKie8nf/ALflsfQep+MNEj8YapbrK88k+urEoThYgIreMbj7FSOK+uIbZJPEksqBCEsYIVGQpYCFOh/z0r8yodSS58dTxqhIl8RugfIJBEwA/wDQR+Vfqj4dsnnnjun2hm0+GR2xuJAQAA+nbpX2vhxmlbi7EVsPiVG1KnGS5Vor3Tv838uhGMoxwlGpLa+mvr/SPNZLIXHj9woY40wwoCPuGa4hi6/8CH619V/EO0aXTNFtwGIe6UjHK/f6/jgCvBdI09rjx/M5XrNp9qu0fLzfxsf/AB1DX1N4wsfOfw9EEfd5qHHRs7j+ZPpX6VR4ci84SSskv8/xOGk70YJu+r/QqeBLMjVvGbLkiPUIrYc/d8qzt1x19R+lcJfaeLj4r+EEaN2K3E8uGGMbU6k59T+tet/Dmzd5fGc7KWEnie+wwQg/JJsAz7bP0rDsdPa4+MPh6Mxk+XZ3MmSM8/IP55rzcHw8qmHlUjHSck9f707m+OnFYxx7afdGyPW9LsSuoanhcsmQSDkdORk/jXz/AKjbCSL4zMGO7/hC7y3xjoGtJgR6fxda+t4LMxT645QkhygDjbjjgY/DrXylcxSvpPx2uMviPw7cwqnTGYMYB9ct/OvI4kyT2WEpxlG7lfpb7Eu/odGBqc2MlJ+X/pSPy68E+CLWC8jkmVWZ9ZkOFYNgLbEZ49C9ewx+CQ0WrtGiszRxIMtzhpo+35fnV/wLowEmmSuoLPe30jBhggBbdQQfqx/OvXbSzQQanhfmM9vCN+Tj59wGf+A1/OFHhX2WGaa5U+nXpv2P2b+1FGvCMZc3Kr+v6fM8S1HwS262EiBUyvQ/J1HX/PWvjv8Aant00b4rLY8xGDwlpLRSoCFcyW2/5h1IBbtyK/TfWbDLWylNu9kXIGAc9D/OvhL9sXRbiT4pXLSWkjWk3hrSIIHlh+Rttiu5o2xn5TkHaeD1r5DjPJng8FTrJNtyS+Vmfs3gfmXteKK6rz5UqE9bX15qdk+v4HwtczWjyiK6XyDu5nQ5UFsHcpHY+3rzVHUfCuqRWw1S1ifULDG6S5gJmaPOeZAM/wDfQ49cVc1Xw/qVvtkhH2mKU4Ea8zDHPA79D05qnofiLWfDl2kthczWpPyT2NzEWt7kdxJE3B78j86/O1Tqxgp4Zq/Z7fq0f1DHGYLEVPq+ZJ8rtaULXjtZ22kvLR+Ze8OeLLrTLdtMvre31nQ55AZtI1JTNbMehkhYfPE47SRFT656V7H4e8OxamU1L4aa/wCXqSN5x8Ja1erZazuz0sLs7Yp8dAjGOX2auRj/AOEJ8buGumTwRr7/ACm6RGuPD99Ie8gHMWeucYHqaz9V8JeJ/CDJe3Ns91phOYNc0iYajpEw/hxOmVB4/jwa8nEwp15OMf3dV7xeql+kv+3WpH32S1MRl8Y1qkvb4WNuWpTbVSmvPTmh6Ti4X77nuGjePp9H12Ftetdb8H+MNKlz/b2gzyeFPFlhKDw8m3ash6csoY9n7191eEf2+f2mNA0uLTZ/GGhfHTw5DCUXTPHFkreL7aPHQT7kuWIA6xTTDjpX5u6b8TRqlnb6T400208YaVCgjtm1GRo9c0xeg+yX6/vowMZCkun+xV2Xw/pN5DJdeBPFKlsb38M+LJUsNTQ4JK296v8Ao83tu8tznoa+Ez3gzIc/jGhxDgadRR29pBVIr/DJrnp/JxS/mZ+nRzfC5pgvZ16dPF00tOaMfax/7dmnGT/vU2pvsj+w/wD4J0fH6f4k/s7eFvGF5ozeEZ9W8da1pU2mC8lvoIWguXhLJ5iq4GeSrEkYAyetbfjH9uqLw74h8W2+oeBbuXS/DdvI82tWfiRGt5UXUVsIDLvt1jgaVjnY0hIygXzPnaP86v8Agm34q1LR/wBkHwWNS+0W88HxI15QtwxaT/j+6dcfQjtXvPx5+KfxJ8O+OrLTPDvgrSz4M1O10lrvxM3g06qU86+gjvbh7wMYS0SSyp9mkiZgG87JXNfZ5Pk2Cy6OGyjBU0qUKajGLk0oxjZJJu7emiu2+p/lh4lKP+uub1aF4w+s1bJRvZc70s3dJebPcNb/AG2tK0rWbyxuPC13d2tne3dnNeaLrsesSSbbuG3tJIIY4S0yzJM0h8v7pjwvmhg9c7pP7b/hnxqvi2Cw8LeII20DwlP4rZZr2Ax6pb6eIUmjt2QMWkNxP9nCAFj5Uj7do5+FIPip4z8QeJ7OTwZ8NfAmoa03iSWw0nWZ/hT/AGWLS1uHikSae6cIiJCl44aQ4EgvmkwWQV1ujfFb4karqF5p1z8L/CtppEmnLHeXUPwmubmJFKyqbE2yYZ45ZDJp5Y8HJkxjdn9ayDgqnmuAnLkXNFa2k9Pws/6W5+W180r0q6952bsrwX+f9feeu+I/2zfDmoNplppXhnW7rUbx2kvtJ+3QWt1pIaZLSLlwFm3ySAL5Z/hcEhlK0zwR+1Z4Jij0q+vdH8Qx2l7bXV/oc9xBbPb6stpZrqd06R+b5i+VbOkw3qN+4Bcnivkfxj4+8ZyaqY7n4U+EdBmTw5N4g13Th8PZImsby3sPtIs2ulKrJmaMQK6E/wDIP3KD5igbUPjmDQrOHxNL8G/DN9HPHolnJrFr4eu5Jw5sfPnaK3Te4iiijtQm5VSMFFZ5C2F87F8N0cInTq0ddvi138/XTyXzO2jmFWorKo/P3P8Ag/18rP7f0f8AbN+GOqa3caXZL4omvod2qwxQ6THI98kABlEJ80ZdRLbMQ23AuogSCSB7t8I/jj4Z+JX2vXPDV3e3Vnpvj4aRevfWptHMyxtJhRuOQA468gjlRwT+RGk/F/RfMSPxb8DvD8M7XLi8n0e0utH1XTlmmXzZbx4tpR5xcEgw/MJIyBkEFfvn4MN4Y0/wf4R1fwroUXhy18Wapa+J9S02G+uNRS1uZ4A0sIllYtthYvGAAo+QnauSKxXC9ObVOlSau7XumvP8Px8rChjqk73qLz91rTS39fLoerf8FGviJef8MQfGvwlprl9Z+LPjHw58HdEt433S3lz4m8T6Vpnlp65ilnyB2z2Br+SL/goR8a4/EX7bn7SeoaZqLTaZpPxMvPCOnSJJut5YdBht9CjYY9tNGPTmv6If20/itpOgzfDC58QSq/hD4F6jrv7Yfj6ORv3E58JWc2neDdPcdC+oeINXtFiU/f8A7OlwDtOP4kPEfirVPEGsax4h1e5lu9W17VLjW9XuZGLm4ur2aS5uH3Hk5klY5Nfq/BuV4jhep7aGitLy/iOnf7vZJ/8Abx+O+IlXC5mlhamt3H/yRS1+bqNf9us/qT/4IGftWarpnxv+KfwO1DUZX0Dx74FXx5pdpJKWit9U0OeKCR0XsZrTUHDev2RP7tf04a540+0afflZQZZ9QMeC2eBsHNfxLf8ABDDwf4j1v9qXxH8U447iDwt8OvhzfaRqGrOrJZSajrRhgtbTf3fyYruZlHIESk43DP8AVvb+K3ntCBcgq2pPtXOcBXA6fhivzbxHVDNOLa2MSXPKEHP/ABJW1/7dUdz7bw2w08NwtSoy0hGc+X/C3fT/ALecj6l03X7dU1K4JV7iZljiV2+RyCcZGPXk9+BX5Rf8FZde1ex/Z+0C10WS7W/1j4nabZk6e7xzzRpZ6jKyhl5C8Ln14r7V0jxarCVRK8YdguAuWAOc8djgHr61+Xn/AAV+8W3dn8FPhZHp9xeW0urfEwxulo5E8qQ6VekJuBzglx09K+Cr5TVr5biK1vdS+T1R/RvgzVp4fxTyKrUurV4y0tf3E5aXv2Pxg0/w9YWR+2+PPEa6RGf3h0rTyNQ166GMkEZITPq9bzfGHSPDSCw+G3hiDSJmGxtZ1FRq/iO5J/iUnKx9+nr2rxHRPDGv67cRJLHNZxzNu+zwxPqGsXGTnIhXlc5HMhUd8171pXhbTvB1sl3qd5pfhSIR5kvr6WG98QycZ+VjmOEnn/ViRwe4r81xWFwlOoo4mXPLpFbfNK9/xP8AWqhnWMxUXVwsPZw/5+T39bytZd7cq7HLzeH/ABP4vvYdT8e6xqEB1IiW308B9T8UawuchYLYHcF7bm2oP71es23grS9B0Oa81+7tPAXg63BS6sIr8NreqcZ2ahqC9C2Bm2tcnnDNxXmmt/Hbwp4ViuIvBei/2xqk6lLrXtZMi28zcfNIWb7RcfR2RP8AZIr5r8T+JfHPxHvn1HXtVaS0jGIrjUHGn6Hp6g/ctoVAQAekakn1PWuzCZbmGNknL91RXlrbyjql6yu+yR8fnnE+UZbCXsm8RiWt1flXz0uvKKin1kz7N8AeJfD3ivS/FMPg+0e00TRdaisbWQwrbxy7oSxZIhyq+m7k5yea6a90udrvStqEk+dgFdg4gk/XmuX/AGSvDmjv4A8aPYXc2olPFUUV9dTQeRDJILSMgQrnO0Bhy3JzX03deHY21PSUwpCxXOVzjGIJB0/Kvdhk6daVr8icbd3pHf8AE/gbj3OKuK4txleuvfbbaWytBaL5Hz1rGmsNBs9wcu2owNhenEoyP0/Wv1S+G2bbwR8OLYEAR+DbNWAXGc26HGOtfC2t+GIDo+lrglpdViwFGdu0lj+HFffnha1W20TwfbbTm38M2kRIB3YFvGMDH0FfrfAmWRmq0Fd8vJv5t/5H87eIuNhWwOHv/NLTzSX5dToNZkYxR5k4FzCDkbtv75Oa8q8HT79Q8QED5RqszbtuNx3/AP669O1rHlQEgkNdxYB6tiRSMn8K8h8Fvm71/gj/AImkp4zuG5z27191Uy1rGpuPX9Efk/Oo4JOOt2/063/4Juapc5GosGAVYJxkjABEY6j8K86nnZ9GsyozhwCC2cDOT9Oa7nUx+61Vhgv9mmK5PyjEY7fj0FeYRMX0iPP3Q+do6LyPfnOKiGVy99SW/Np9x1yqxthl/h/N/wBf8OReIHI8RxqOC1mmechhtHf9cdBXmniuQr4Q8YvsJA1K0JBI4I3j+nrXbeKJWXxPajCjNimFJwpGwDr1z/ifpXm/i6TZ4L8WGVizG/tmXA3dfMwPr7nuawq5fJRlbvL8mcsZ80pR7pP/AMmj/SGeHJmNppoTKhrdCQXzkY5x69e1ZWrXWfF93ggEQoqg5yu0KR/PH507wy7GDSFGTttFIyDkEgDrWBrVzEnjbUUknjDRxo+GcKF4Axx6V2/VFCUZTdk7fr/kcbajhG7aXf6Hnnjadjo/xOOWVWOnxsxbDH5XBx+YOPeuemuVfwpoqKxUjUbNSrDAJ85Dweh4/rUvjO6RtC+JnlSq2dQsEID/ADYCdffqfyrMkJOgeHYi6gPqVps9Mean+fxqK2HjOhUlTd1ZrT1Y8O4rFUZSdnp+CR+RX7Sd01x8UdZXaVFpqN7GBwAd99cOT/49XzjetnU7fAyDtwM9fp+VfQP7QTM3xb8WRkZaLXLqInHAP2iQ8e3IrwG7BfWIQF4G1SBz0zX2OBoqnlkF3aPjs2fNiZ83Vr8kamD6J+I5opxMeTnrnn5c0V7vsZ3+P8Tl5Ief9WO38aIR4L8IgMAzaZAwH8e3YOD6dTWn8Oo1Pw18QMwx5mrOozyBgQjHTvmqfj5T/wAIx4TzGw2aNbZJJ4/dKBgdhg9a3PASbfhNq7McNJqckgXHzgiSJf6V3xipZ01a6VB79fcSP1LCUFPiypFfZwsnt2pxR+qPjbwrqt14U+AsNlbF0tvh9HeBCMs5WNGdQMdQrJ+Yryi+DnxB4fiaNg4uYyUVgCpDdwT2I6V+hH/CPmMfAm3ZC/kfCwzyK0Y28w2KYOfrj0ryLx78BdW1T4ieG7zwnaF7a9vYheQEqotCSS0n068CvU8RvCPNsWq3EORQlVqOajOmld29lStKPkm3db9e58jh8dTjXpYau+XR+l+aTf5nzd8P9C1Txb8RrWy0i1kvLmfxDO/lp92MCdslj0A9ye1fsl4c8Pz2UZguVCzW9tHbyqAX3MqBWyfrkV41+zZ8JtL8NS6VJawLLqOoXDXOo38ibpJS0rnauei4r7EhsC1xqAaEqxmYIVIGQM9fSv27wZ8HKvBuXTzDNZuWLxFKnzRXwwV7qKdtZL7T27d35ebZp9ZjOFNe6pWv1e/3eX3+R4v4W0TPjiNii7n1myjGF4HlpcznHOOfKzivp7WtGaXVtBQqBh4yYzzjpn6dBz715f4O07zvHOmKIyFbXpXf5dwIi025H85B+dfTd1pYfxLo8Sqo2YcAk5wEP8sZ/Cv1WPD9OGcV7LRK3/kkX+bOGjUfsIPq/wDM88+GOln+x9YnKEG61zULkYOJCGu5sE8Y7VH4V0QS/GGxdlzHb6Q8hxgk75gCP/Hf516B8LNOkbwn5zoMTSXNwCV4YSXErDJ/HpVz4c6Mbn4vSvcIwhj0VQ3GOs0p/pXn5RkdOeAh7nSna/8AhTuPMK/+31JN6Xn+bO0bScT6yAnG52LY9fevkS801l8J/HW6WMsrW0tv8wzn5YF4z/vdK++rqweO312QwqgBfZkEu3B5r4vawlX4YfG+/kXmW4liGc5BNzbRDj8DXzee5I6ioQcX9p/dBr9TqwNSUasn/h/9KR8H+F9PEb6X8hGI72T7hKjM0ag4/wCAn8q9HsbAta3DAEs+qwpnOflEcpzntR4e0tUew3IB/wASl3yBjbvuJgcn/gJr0Gy0s/Y7ZtgYSa2Mn7v3YX/xr8PzLhiMYuSi0r/qfo2HxbdVNbpd/JnDa5YSG4sOcqJkAwMMR7/5715h8cdF02/8SvpfizTYIdKvbGybRdblDGxMi2sask7LloJAxO2ZP4SAysvT0745+PvDvwg8Lf8ACXa7a32opDMltp2h6Rbm41fX7pgxjt7dOm5sEljwqqSegFfl3qf/AAUG8cTeLdRvPih+z/fad8MvE7QJY6VLdXcHiHTLeKNbb7VDPPCsMrN5ZYqAi7shW4Nfn/G3CderltGWFpOWrbstEkt72t20unrofa+HfH2Q8JZ5OrndRxpyg43UZSScpR+LlTts7X/4J2fjT9n/AFe3khk0KKbUooJGu5bFgp1O3iZeJotnFxF/01hzx95VryC++GL3cllFcRqM+cHW5t/NVQNnHIyD/jX6AeEdcstT8FaD468EzD4gfB/xEputOlm32mq+HJgxSWEsD5lrcxMCjAHaSvcEA96fCnhrx7FFdWyDxC8asoiEkejeN9PztDLjiG7xgdQJDj7tfiyyDL+flxtPTXVafjp92j8mf1tQxlXHYWGPyeupU5qLi73hKOjTT6XXfTb3j8n9Q+DkkcSS2VmWTzWV/wCz7go8ZAyCY245z29KyrbR/FXhO9VNM1S/00TQqzxXMRS3mGSpWROY3BxyGU59K/UHUvgzbSg2+harbm6hZhcaVr0R0PVYuwBR/lJ7ZyOlcPqvwf8AFdvPtHh68uYEgSLzbWFb2FjliQChIP1HrSqcC5PmFLlw2J5ZNO8Z2dnfs7P8T0sNxxnuR4hSrUJJJxtKN1ddbNXVj88bm10XVpXXXvDX9n38Sh5NZ8HyJZAhs/PJYt+5bkEny/LNcbe6G8CNPo+vWeqQkEi3vlfRNSQDttkzE3/AZDmv0Gv/AIQX0s195/g7UJJ2s4wW/sWdLghVfkAL9OfcV8qf8Ks+IUNk8174M1vTrYxlvtGsW39k2xUE4+acpnoDivi+IeD8Zw2qUp1VOE1oo3drW3T23Wzsfa5b4h4XOVKMqHLNXvJXhK/y92T7uUW33P2M/YN1v+yv2KvD8mqXLWBj+JGuwmW7YMiBriJlAfOB83Qj39a/SzULhNW8L6VcH7TMht4LqzuY2fFtMRwxI4KkFgc8YYe1fmx+wf4bvbP9lLTftDwmW0+IetxvbRrHe2OWmt2xIw+XawOxuudwHQmvtyf40fBj4SeA7NfjH4t0j4aaS0sseiHVdTzdXQgck2mnwqGuLiQgkRxRxuSAq8kV+g5d4fV84yzD5hLCyUFTpu8deZPdtLXz66H8Mcb8SYehxfmfPVXM69RtSdrXl32Og0kSLcebdzTeWIZ2dWfJYq3X24zj0z0r2jRxbxwv/Z6XSGVElkj+0vdFztAOM8gYA4r8ufFv7Q37QfxKvJ9J/ZE/Y7+L/j21kkltrX4w/FrTpfhD4Cmi3Bw8VjePFPMpG07nMXXhSK8d+Kv7Mv8AwVI+Ocej2/i34+eBv2f9COhpFqHgTwF46vLvULmbkvc3v9m2yqhb7ix/aXXaoOS2Sf6Q4K4FyyGWfUstX75uNo8suad7Xs0nTUUlzSdScLbay0PxbO+KKtSt7WnCVRK6v8MV85Wb/wC3VJP0P1T1/QJtZ1Eoil7hpmkWN22/MTxn045/AVT1LRL2whSKRJQEuFUv821mOW6/nX41+Jv+CS37Tmv/AApTw/4Z+MHhzxH4z0vxDMi+JtW8Ya/oMDWc0kUuyWYrI7zZjcc5ADD5sDFfLh/Y6/4K2/s7z3WoeEtf+JOr2NlN50Z+HfxUXxxZ3yxDj/iVTzMSDt4Qw5I4x2r6Tj3wx4eq4/B4HASVWUqUKlSUIW9nNr3qc7u3NC3R6pprex4WU8a8QYaFSpicFOMOZpLnUrpPSSSWify26H9JOiMLCeG5dJFjhujI4SJriTByThQpY/d6YNYtv4/8C3N8LaLxn4VhubTV5LuewuNct9PvLMZJZnt5WSRBySSVAHOT3r8V/hX/AMFW/it8OrrQfCv7Sfwfvby90zRkk8TatPp8vw88cm9gDJNs06aIW8xkfYAAsOCWJOOn6OfD39uP9h748WbWfi3xlpPhWXUo2MeifFrQItHu3VwVaL7RMkloysSFKecAwNeNhvCTAZfjKeMk1Vwr1TotSlaybtC3NdN21SV00m7M76PH2Hx1J0ZVPZ1l0qJx/wAo/JNnxL/wUB+G/wC0h+0INX+G3wQ8MeHNa8IeJdat9Z+JXjm++Kvh7RLTUl0pp4/Dnh+2iku/OFnYtcXmoTsyBZb3UGIyIVJ/Ovwn/wAEtLDw7aHxD+1F+1D8EfhTodhOH1Xwx4U8aWfivxvKoPzQo7MsETH+8qzdThWOK/a7xPrn7PentqK6J+wJrvxmt985tNe+FHwv8IeLtL1GMMS0kdzYX7kfwtiQK3fHWvLfCF18aNWu7jQ/gh/wT8+FX7P9hqZkSD4hftE6Fpw1PSkGd80OhW0TXEr7SCqO+Ny8nFeRxDkHJOWHjCcIRV7v2UE1K2vNJyl06U5PttY81xwmKxf1qqlVm9EuWrJK3aMeSNtb61Utdd7lL4D/ALRnwC+GWp/Dv9k/9jL4YeK/FsurXD6ndeJb7S7rwx4RitSQup+J9V1S6jW71AKsTjzIogsjrFDG6DaB+pFldT29lE/mnLXpkR3JYZLseR0/D9a+bfgp8Abf4QNr3iTVdZ1j4k/Fjxw0cnj/AOJ+u2yWmpauIxi2srG3X93ZabaD5YbOHCqAGbc3I7fx18aPhn8M9Hgfxr468M6NMkn+jaa+qR3eq3bYLbI7OLfMWJxj5eSetfktfw7oZviW8lw1Wc2tWuapKcm3du0fPT3V3aTdl+iZfxFLKME553Xp04LZe5ThCKWkVrv1fvS1dk2ld+++H725kXUbp5EZVuixkmdkjzjnofy+tfnV/wAFVvFlnonw9+D66haNeGTxheNCkdxt2OungMC3UHDnpk/N0r3XwB8RPih8UEhj+HvgS98GeCxc/adQ+LXxM0tobu/jPPl+H9B5aR2A4urxkiQEYjkI2n5K/wCCqWgQz+B/gnb3l3fXLQ+I9S3Xlxcbru/kSzg82SV9o6tISQoUDOMAYA+e4w4NWQcLYqhjEo1LLmimnKPvx0ly35X/AHW+Za80V1/XPBbiuji/EjKczwN3RjObjNxtGX7qesOa3MuvNbkd/dk9bfkLJ8YvELW7WWgxw6FasSv/ABLbcR3EpPGWlxuJ47AVxk3/AAk2vTmSaLULt35+03Ttk9xy5/TNd94f8N29xe6TYQII3urtoyzlpEBVc7j6jqa9yXwMIRARLKzBWcrFGIQMAAYHXPJ/KvwXAZBicRF1stw65U7Nu2/5t2P9Dcw8QKE6N8bXk2ul0l32s0vzPme18C6w8kbSC1t3I8xHum+1kDP8MYwn5k9a7PT/AIdW1xdytrE9zqk8EKsqS5FqMjIAiGAAPqa9uuPCd1HeW6w2pf8AcBsvz1fkk9ula1p4auzqGpKykbYIyWQHAbYCME06uWY+Hu1pcr12X6nzVTjDBzlL2cVo9736edz3f9mXw8lr8P8AWIoreKKGTxIjKlvGkUaj7NBnCqMfnk19EXejQxa1pKBSG+zXTtluGzC+M+3Ncr+zvo8mmfDS8MiOpuPEJcMwxv8A9GtxkcfhxxXr1/bK2tWQABWLTrlyWyCCY8H3xzX3eW5DClgac5Jty5Hd69Ufy1xXmU8fxPjK0dHefXtC3Xpp8jy7xBYR/wBl6CBHgNqwUMq5yBFK39OtfXunW/kx6FAqkCLR4EOMgjbEg4/XrXzJrMW6Hw5Fjdv1B3wp+Xi3mxj6YFfYiWBiurFcfMlnGoGMA4jUGv2Xw9yJVKeKnGFrez/9v/yPwDxDxDVLCJvRuo//AEn/ADf3HMa7Eoa2UD/l6jbZkhcBs/0ryLwNA7XGvOcjOpyuAe2HPT8f5V2Pxr+Kfw0+DGiWnij4oeMNJ8I6U9x5dsdRlLXupyRqXaGztVBlnfplY1ONwzjrXg/wB+NHw/8AijHfSeHL2/s7jUrqS/0rS/E+ntoOq6xAxdhPaRSH96oCNuCEsgGWUAgn7qXDFatXnWpUnJQ1k0m+VOyTdtEm9Fe3qfmVTH0Y0I0JVFzvpfXft+p6nqcR26lnLf6POcfdB/dqK8ttI2k0yMEbdhwvykk4PT9MV7fqNt5iaixVQyW8oI9mUcfyrzfSbYtpoUhQdpGABxz1P0xmpw3Dl1Oco62kdcsVdUHv8P5v7zzfxfCV8WWoIdQbNNwCl+q/X6V534uhZfBPikkZLX1uwLDCrxJ/9avYfGdrIPFVvkKV+yLjPUHb29QOa818a22PBPiV8MW/tGLcCMA4WT1/zxXkYnI3BTc19qX5MqlXhJyT3cV/6VE4zw6xgtLGRixaOyU8KSpAB5P5V4drOoiTxvq7yu4dlUkIOT04Havd9Ps5n0aLyA5l/s/dswCWwCzdPYH86+WtUkZvGesNgsNgQqCcDGCSB7cj/gNfn/GlOpgsTh8Ly+64t3+41wqUsDKUdddfw/r/AIc5bxDqhXR/H+wkKdVtUfIwrYjUY/PvXfRK02meElXCiS/tWUL0BDA/5+leOa+8j6J4v2fvHfXrdGCjJ+4n8s+nWvb9ItHNn4NhfPFzAWOM4wAcY/pWXDFKtjMNiI20X5tr8wr8tPGUHU629PhR+Nv7QDh/jN46UfMU8SXaED5ekzdO1eDTD/ieKB1+UHaMkcHvXt3xwnFz8Y/iDLu+X/hMb8Blxg7bqRen4V4o/wA2uyFcbQw+XPT5Bn8ea/QqVPlwVON9edK33nxmaNvEycv5jRZMEgk5Bxy/NFWDuBIBk6/3TRXrtxv/AMOcj3+Jf18zufiHHjw54aYA+X/ZFrErA+kQOD+Qrq/AsAHwb1CTjLzXD+xIuFGCevQcdutc58Tv3XhrwrERjOmw7yBhOIV7evvXYeBRj4MSrg5bzw2UJHzXWOD+tenh6cZ5/Vpz1/2d/J8sT9ky6N+LsamtsHPT/t2B/STJpH/FT/C2zcBBZfB+FjnPHmtZDp1P3D+Veh6J4YZ/GNhNtJhglWY8fd2qSf5Vq3eilfiF4fgWNQ9l8INJiycOQZZW/LPlivTdF0zZqd9NIpDW2l3NwjjACFLaRjz+HX2r/QTKckorB1Jzj9qT/wDAVGP4cp+HV67WMSitor8bu/4nL/BHQXkuPDr+SpQ6dFMwILDLxl89OetezWekCOO+mcjMxdwuNzoS3BH4dhTPgVo5W20Z2QkxeG45OBnYVs1OTjvn+Vei2umbYLvKEyFyE+QEDPBP6V9XTyyMZQjb7EF+COWpVaoO383z/r8jyz4f6MW8e6XHjcWl1W83beTshs4ef+/xH419Dppbr4vt5C+77FZTXDoqYwqROcE9gBmuR+FukGXx/YO0J3RaDqsrSgZD+be6bH36cRn9a99OlSR+Itcuo1DeVoNwybjtA/ct/h+NeHXy7kzDF1Fv/lGC/NHbh5uUaUWr3/zZ518LtIc+BdJkABV9NRzkklt+X6Hn+Kuk+GGjLcfErVWVMbNJjViF54M7Ej+Vd58PfD0kHgbSIjGNw0u3IAwUb90vIP4dK6H4SaF5fjnxFcsir5digHy8r8k3+JrDA4BYfA1OZfDGK+5WOHF1ubETu93Lt3KOt6ZDDpmsOqZJLfMCSV7EkZ+lfGF3pSj4HfFW5IDefqzJhWBVx/aUKnn8AK/Q3xDpkqaJqbyR28Mczs6gN+8kAGAW+v8AWvjSTSDJ+zx4xlMeFvNYiw2OTv1QH+h5rwMTgIYmvQTW8Zf+2L9T0MNWlByv3j+f9bHxVoWhr/oZ2gH+xYkwowoJlnbH613sOheXpulkqP3mrzOAo4+WNR/7N+tdXpegiN41UACHSreIDG5uU35P/fddqdAJ03w+Shy15dOvy8n/AFSg4/Gvz7MuGU4+7Drr99z6/D4tQqXUvsv/ANJOM8KfAvVPiv8AFT4YXWjRaBcX/wAOvFkfjO0i8TIJdJeYWl1Z2oki2sGHn3ELcjC7c9QAfe/2x/DHjP49+CPGXgXxlpfwSsLXwD8O7a0+I+oWulXMV0NTuI7zzTo9xKnFsDH5aR43b5i+/A2n8hvj58Xv2wPh7+2t4C8KfskeJPE3xA8T+JbPTdEb4NXng62u/Bc2rCNbix0W11CCOJori/hVJ2S6l8x5JYMOd6Bf1X1zwt+2d8Yvhl4U0Xxx+zH8QPhX8TfFujw3nxO0PUfF3/CaaTbXcbTRmHT7ON5Htgdwfy7plELSEMzhc19HwdLK8NTr5TUp2nBSvzKNpJqN2pKTW1lyytJPVq17a5fm2ExeBrYZxkpQbcm2+V30u3dJJRtdNO/Kfiz+zV4S8UfsreDbL4e+IRp2safrN3c+KNS0WG4N9ZxRajIDFGGdBiQRIgbgqfU8NX1PL8K9C8ZBvE/wl1P7JqMS+fdeFri5EF1D3IiyemeitlT2YdK4rXdFg1m/1WyW5H/CReGr+48OatYterfvZz6dM9lNb+YGIbyngaMMp2nZ2rldPudU8N3yTQSXVjd2zZjmiZoZY2zj5WBBGQOlfwfxZw5PC5zjMbleHksHKpL3Jayhq7xmrKzTvZq1tr6H9jcG43BYXI8Fl2CrJSpU4Ri07xnFJWae0k1Z3Wr80egv4x8Q6RMNB+IHh+HVFtR5SQ6/p5lntwM8xy8Sp35jfbV+O68B3+WtJfFXh2U8qdJ11dQswcdRFcIzAe2+ux034yQ6xZx6Z8QPD2j+LrILtE9yv2TVYgABlZ1HXnrgH3NZWq+GPg/rEhvNC1XxN4Tu3Td9iu7ePWrBScDAkR1kA+oNfIU8twtV/upuD6qWsflo/wAY/M+9Wb16fu1YNecNU/Pl/wCAcjqGn6bKjpF8SvGkceMbTpVozr34YSgfj7182/Evwb4Dl23Wpa/468T3RQqtrqF/b6ZYqBgliEEjcnAxkfWvfL7wWVeVLXxfZTR42RSPp1yhI9xtyPxNee698M9NuS1zrPjV5giBUg0/SxG4AHQPJJ6nqFrkzjh/GYnCPD4ZRnKTVuWUV87qx0UM2oQn7adRqPnFr9Lnl+lfHL4pX/g34WfsP/sgLpmifGf4ueONVvdf12VjM/gnS7jyoYAk8wcRz3Hlz3LXIy0UVqdq5cEex/GD9kf/AIKLf8EudOsv2svEnxK+H37SvhnR7y1t/iV4e8WaQ2ta3DbyNFHJDDqd3bm8ht1dkG+zlTy3ZZPKI3157/wTw+HGkeIf23tPfXtVutCsL6LV/BWn+PPDdz/Z3imY+dL9ne2umR7dLq2himg2hckSTAnfxX7n/wDBR7QPA/i/9kD416leeK/Hks3w88HD4cafpureIrqDRPEsT3EdozajHcQg3M8LMkglh+dnbBZgFWv7d4A8LMH/AKh0MPmlRur7KzlBz5FyxXs+qTXPrU54y200SZ/AHE86efZ1m/EcYyjKVarKLc7Omr+7onbXq3fmT+ZreE/25P2XvHHgXwhrj/HH4PeHbnW/D9h4gv7DxF45s7PXNGS6toZ/sc5dxtuIzK0Lx44ZSfasbUvjj+zTqWp/aIv2h/g3LHKzTK1r8TNMjjnk6RRszTbmVELbgMBjjIFfyheGP2UPH/iLwnpM2jz6HeQxww2VrFdXZjnbY4iIOUwCCpyf9n6V0eq/sZfFS2n0u3itPDd1PKrvJEmpqpgVFXJdmUDHzj7ua/M8BxN4l5PWnLLeFZygm4qUHK0rytdNQlvbRLZW9T0lwtw1isLTq1c2Sm4wbTUdG1dr4lt5n9Yui/G74C2Vmlu/x7+EV67Aqsg+JGiQfa4jkiRo/tHDJxgZ9fWlu/ih8D9Sy0Pxm+E8F3JOMvF8SNHndbZR8iEC4yCxP3gM8nGK/k5vP2LviyEs/L0vw1JI85Agj1OPcAEZixJUDAx65q3/AMMT/FdfLkew8LKRFmQf2pGzxknhSdnPrxmuilxf4mTqzrvhCtzSerTkvl/Ctvq/ySKlwdw5ZxWcxskukdb/APb/AGP6y/EEX7NXxS0L/hH/AIj3HwV+J2jNbmGfS/EeuaF4nubUMCqxwyu7SxtJgHzEKnIBAzXwf4+/4Jc/sP8AjwS3XhxNV+Fl7I7kw+CviZa6vpNnuGEjWyvTMDkFSArLyWyK/ALUf2PPi5Fq0drbeHtJvxFZpPNPaanAkMQeSRVDM+05/dseB2FQr+yj8aYdQkhj8L71SGNnnh1mAW6MS21d/mDLYGeK4cPxfxtgsRKvHhLFRqN7wlVtdX6Khyu3Vu+3rfOvwJw9jKTVXNaUobJShC9tNdal0frHcf8ABJHUfDEl9H8LP2lDps0UTajp5u9PewudNuiW27bnTrsFpChHIXCsMitK9/Yr/bTuUsPDx/ahlS4toOdT/wCEg8Qy3YwiqUIKkmRgNw+bGCctzX40WnwC+PKaheRWHhfxeRBezQ/arC+lS1DxSGNvLlWQKcFWG4HtXQaRpv7Rehi8l1m/+L2laPpt5KsmrW3iLUoJ7AQsySGFvPAlCFCMc98GvqJePfF/1WWGzfhyv7J0+S86cWkk735p4dJRjo7t6JatJniUvAzhrF108JmUYSctoymr6dVGt11WiP3I0H/gnT8TIpHX4o/tP+O/FMNzp8sl3ZaSt81vcs6BPKee6uWCcc7hC20j1Oa90+Hv7H37PPwy1Lw1dReEZ9c1mJEkPiTxkn/CS39pdbRtCwkeSgAXIlVM5I5FfgkniP8AaS0Nkm0n4xfFS4s5Nsqwv451a0vRwSpe2mlLAjuFyOte2+Dfjt+0zbm3mv8A4seObrySI421DxGb14x0IxJk/ga+ez7xnzzEZTPh3GYLGUaXKly0o0oQcdN3ScFJOy7p+h9jkf0bsuhjI5pl2Iw0617qVX2kpJ905+05flZn9IcWvWNhEtoZWCahfi1uJPszXEcQIVIomCqQo2/N7DFfln/wVH02K/tfg5DCQbaW+1i/VyuI2Zo7FCEBOeAME4HWvJ/CPx0+Lc09vd6h481rciuJFeeK8t2LnL7omXhic5ZWB6fStTxdYwfFl7S58ea3qery2BkbTQ+t3MENh5oQSCKPa6ICI0yFGPkFfzVxnm+AzHhvE5VluCxEcRU5dZRgoaTjJ3tUck7Jpe6+mi3X7xwZ4X8R5DxFhs4xuMoSpU+dtRdRyblCUVa9NR3ae+x8DeC/D1qfEnhmNgzFb6QkY+/iM9vQY6e/evePHmu+DvhvpFtrvi6/j0uyuJzY2aCB7i71GdgGWKCFQWZsA59B1r3Lw98Fvhvo+o2GrPql7HPp0rzRQyah9pjmZ1Iw+YFJAHTBHNebXvw3i+Ov7dvwM+Hmm6fpt/4L8B+AbnxhNB4mWWw8Ma1q15eNbWtrNcqHKeb9nRPNK5XY2BxmvP8ABrhCvnueYThfGQlCeIrWb7Q5Vdvrok3totT7HxQznM+GuGcRnWESlUXJCF02uaUlG7WmiTvur2sedRfEjwm9lY+L9S0bxRo3he7EFhba7qPhm5GmM7y4ctIqlV8sMGdWO5UBYjAr6/0j4a+G9K1SSOaFPHWvaqkUmm+E/Drl7TaYlHmX96PlWPudhA29XFfuB40uG+I/7NPiT4eR/C/4O674dfwN4g0rxiNDv40tfDM2l28tvZPpNq0YN0ryeUu5QGyY2HyuM/zw/ADxn8QdZ+Bfw78F2OgRaV4kk0BdK8UDS1kOr6s1rJJBH9vun+dAkUcYdMhAQevWv3Tx38Gck4GwuBxnD8JJVJ1Kc4uSqapJqfN9hSvLSXS0ldO5+W+C/iNnvEma4zK+JGpyjT9pCSiqSXJKMZKfK3zL3lZKzupXdtV9f2NrLHoUVpJf6DeS2d+1q1h4Yt1j0LQAioBp9uwwsnlAgtIOGaRuT1NO7tGbVyWGWTRpmGBz/CPzHSrXgTQbbR/BsFlHqdpqs6azcfbbiw+azhuAY1khjfo4TCguMgnPPFdBLYtJqt9IE3bNCb5uARuda/O8Jw1OWAwyUNHGm9Nd0no7beZtnmaQnneLkndXqW0S202W3oePX9uWl8LLhirXsmWxyP8AR5hX3kdKhj1OIMMstsqqRnOQor47XTTLqPhKNlyTfuCFwGB8tlzn/gX61+hlzpAXWXBXcqqAMLjHPpX7h4X8MuGDxs5wTTdP8pn414gY5VfqlOD2VT8XH/I/nM/bs0fW/Gv/AAUJ+HPhW70OfxXonhTwFoms+GPD1yjixlurjUbl7sInKyOxWIsGB4jUYIAz+xnjG3Pxu+F2iaNo3wo0az8cfAnx/DqGr3z3UL33hS4077Bcxy2OwRSeXdWd3KrBgACzKyuDurwf9vn4SCKbwT8ZfDcVy3jXQ/E2n+HDaWyZGqwk3U0AQqvmLIsg28HDBgCMgV9J/Bn47S6/4Z1u68U+GPEfgL4geOjDBfR+KNcs9L0HUrcQpaLJZ28rR3Ny2y3CgNGwRkbLYAr+lvDbI8Dg8hzfDY2PNCpKU5XjvDkaST6uF7q7fSyPyXMJ4fD1qVWc2lUaWjSV3aLi9Ho+mq6rqcZfWClNZ2g4S3mcHbyRgYA/D+deaaPZq2nOUUllck++Sc8fj/Ovpa/0Rkt9UfaBi1kOR1wQvOfy/OvKtF0xFtJUICguVX5SN3OM1+VYXhdJzajorr57n0E68b0Unrp+Z4j42tCvi2JAoP8AoY7AEcdTXm/jbTy3gbxGGIjJ1OIAqOv7tjk/4+9e/eONKA8awsAVzbbCGTCLwQK888Yae3/CFa8rKSsmqR5BzyNhB9vevmsw4YlKM4xVlzS6epdGu7zS/lXn9pHk/hTTmeKyjAVyIFU54Jz1z+Z6V8r+P/CNxpnjnW7+zimltricKEjTLxuexA7Z5FfdHg/TAjWACsBhBt2gEgj1z9fzrz/WdDz4n1mbywwe5zsIyOM84r5Xi3w7p55hI4apdTirqSV7f8Duv8h0sd9WoN2um9Vt2PiMeEpbTwh4xu7+E/a5/EkMSxkbvKUQwSc/XfXqOjWkhn8KRAKCt0m4/eOAF7c/5FdZr+kFfDHi3zI90knjYRk7ck7bWzwPw3A4FTWVmkNxpsrKCbSGSYn7oGyEsT+leblnBVHKcveHpwtFXV3u7Sd2+4PG1a2Opt32T9PdR/Ob8T9Wln8e+MLuLYTceJr+6DFcsvmXUxHb3ry6G+ma7luzt8w4J4wGIGOldL4qnN1rOp3LNhprySYnOd26R24x9e9cdApIlx93dz+P8q/MqlerzqKlondf5nzeZVG8bPXTmZuf2vIeTGcnk4kwPyxRWEzKGYZAwTxtHHtRV/XsTf4zz/ayv/Xke+fE9idA8MkucR6dEmwcDiJQOPwrs/BER/4U/GJG+UW88rYY8gXLNyfbA4rjPiuSNL0ZBkqLJW9j+7APH4V3vg+Jj8G4I1Lqz6XdOmOCGM0hz+AH6197gv8Ako60mrWof/II/e8uUnxdmEV0wjX/AKb7H9a1pp8l/wDEITuQIk+FPhjYw5YiWK5kHPqeK9Fh0pobHxjduWU2fgzVZ8kcApYXDAk+px+dcX8JbyLxFJomvSMwfUvgv4DuSduWDy6ILiRfzlP517ZrVj9n8C/FG/lXaLfwBq+12U5+eymjU57ffH5V/pvllCEuHni1s1Ul985Wf3H8+YiaWZzpdVZb67L+v6Rv/BHTQmjyzFCPs/hbBIHyjMMaDJ/Gu+g0tI7Sc+UPMcnBHfkk/pWh8H9Mhg8G6tfENGsOkwQIrLtRt20H+XSuzW2g/smR9u2RlKq33QT0IHb8T617nJGOIlBdOVfcjinJyw6ce7/Q4n4RaY0/jqcMFxD4LEjbDh1+06tcdc/9ew5r2mexTy/HU5dWNt4auhkDe6Axnk+nTHNc38DtNS68deK8qpaz8E6NbqcgFPMvdZmPt0ZP84r1S8tIIdB+J84RvMGnSaeoILFy8fC4HbqMn+9XyWNmni8U4/zNf+T8v6HrYJt1KULXsl+ho+DtC+y+D7KNoiUi0+IowPzuNnUjt3q/8ItKVvFHi3C7y9qoVmIBUCNzn/x79K9B8P6f5XhVFK422qRoTh14j798c/yqn8JrCMeIPERKnc7SKSOM7Ywce/rXk4nFRWX45xfw/wDAPGqVZOs4rzMHxHpUqaVqaC3KNHE7LI7mWQ4U/gBnPSvlFtDaL9mq8d4wWu9YswVPyr813I+c+mVJz3r7z8XWcdt4f1ydVbebOeeVucnbG5xk+n5V8z3OlF/2atAgaPYb7VdNZwV6/JcSnn8Qa4sDOnWq0GlrzKPybhf8jqp4lpSjPbmhf8T5N0nw5++1D93uMUdtCcDn5LSAHP618W/t2ftMeI/2cNB+HGi+B20JPFOu6VqOu3R1bTP7YnETXEVnp8FtCXVRNcXCyqC4YYhPHWv1B0XRUL+IiIeDq8sEWAWDCKKOHqB0yhFfzT/8FMPF3h6//a38RX+ka42sab8L9F8P+GdcttwfTNM1hIlWe1jcHBNqt7I0i8bLiZ8nK8erhcBhKmIjKrFNNO1/hWmsnfRqnG9Rr7XLbqY8RZrXwuFcaE3GTaV07O1tUuzekb9LnW/sReLfFx/bV/Zh8TeO/Fmr6vruq/tNeF/Fniu6j1FrS1utTvtbsY7meOJcRoFURwJhcLDBGi4AFf1o237VvjL4e2H/AAVr+OPxH+NfiXxbb/ADxFfeB/h98Pb/AEfS9P8ACWnNPa3H/CPTWskUYuDM18osdiyKjRwh3EsjF1/iv8HeJ7rwh4q8K+OdN+e98I+I7DxRYFJSm+TT7qG8hUOOhLwqMjpmv0Y/bS/aRa3+DHjnwDpWqGLxF+1H8ZtA+J/iHTolaU6tplta6rqcBlk5yiXd9buRwSIT2r7/AIs8MMqzbD0/YwhGhTp0KWsIzm4LF0KlS0pJtSnThKLlGzlJq7PxrF4qtiko1JXlPnTf+L2bW/ZRl3tvoz8UB8YviN8L/H9xNc68lwdX1GbW9Rm09N00kt3M8ss0ufvO7uxcEEkkmvv/AOEP7QF98TRrtn4g0HS7pvD62gTU7KU2s18tysp3MhJXKmLGRwd/Yivzt+KFpZm0uL6aOFLq3ZRaTswF1MVPQjuSeSfrX1F+xDofhnxV8dNS0XUdPtbzTdd+HM2s6bZyXDwW0ksE9oSGjRgGaMNOCpGACxxxX494k8C08XHH0sMqaxXPCdKc178Yyk+aMpqLk476NNJtWP2jwy42x+SZvhIVatR4J80Z01L3b8vuuMW0otOz0te2p9pt4h8JkjzPtlrKxCrEksdyewAUA5/IVqWcOpandG20TQfFN5IgBZ5NJNhaxAgMrNNIVTBBB4Pevuay+Fvh/SNO0WTTfD2iafMu5VubXSYY58ApwsgXd685610V74WZbpNxlZfIjxETlv8AVryT9DX4lR8G6GKj7bNKtJStf93R1a0+05JX83T/ADP6Lq+NdfDfuctpT7XqVL7f3Ur/APk58WQfDXx1dW+pTXNxp+hR20O6AzXJ1Wef90soJji2qoG7BBcng10XhP4QXOp3cdrYaZrfjfW2t5NQkgtNPa5SKK3QzXEy2yAgIiI7M7k4C5JFfYsvhwJb63GluFCWADbh/wBOsRx+Oa+nvhy+n/AL9h/9tD9o+dYoNfsvgl4m0bw/dFFRrCKPSLiPdGxH3pbqeNcDr5S16b8OeFuH6UMTh8Nz1E42c2nq2krpKMNG9+TY+bxfifxNnftaVetyUlCUmo6KyXfWVvn8j8wf+Cc37MPi74yz/CT4iL4ekbwh4X8Sjxpr+rRXHlWsI1S6n1lICine0k5mWMfKFRVyD1z+3n7cn7Iej+LP2ftd8J/AfwhLq/i3WLq38Q/2TqmqT3CSmO6S5kt4DMSschYmQoCoJiGTzmv56/2Bf+Cv/wCzR+yrd+HRq3jS6m8L6p4O0/wf428NzeHNRRdKNrDGtrdRypbOrNbSK6/Kp3xyuByQa+4P2qf+Dg39mbx74EPgf4HePW8IXviy2e08UeOJ9J1NtR02wYGGa004NZoYpZyGBmXJSMnad7bl+qWJweGx+FwWTZnh3guVc0vrVGMfeioyVSnzqTcWm0knuut7fzDw94zzrcBYrMeKsmxtLMqUqsHhqeExUnW5ZONJ0pezcXGpTUeaTmlGXM/hs38TfCnwt9hs/wDhHvs5jv8AwncQaXr9iZI7i70mZZHiK3TJlVLyQzANnDlGxmvV7rwyJdcs2WNCgsbgkMuFYg2y/wBa+lv+CResfDj42Wf7YnhLw9pEV/4cl8N+GrP/AIS+eAY1NrmLV5Yzbo6+YBCWjmWRsHJJAHfxq+tda0r4hXHhuZx5ljpF9DdErnbLFfW8DFfQHa2PpXsY3NMqyOdPL8OnUoqpGKmtb3SaennddtLrQ+88OM4zzjjg3CcSZthvqmIrQcpUW3eCjKUVe+t3GKk00mm7Oxzcnhk/a7AeWAGaQCTBIP7tjtzWtL4QumSYLbzEOi4/dnPG/P4cfpX0Z4U8IvdLYzS7ZGBlOGXcAfLAPXvzXpjeFURLgGLBMaqoUYYctz0/DHvXt4GvLEYeNd0rJtu1/JeR9Lia86VWcFK9rL8T4LtvCdwut6kktuyMNPtNquhDODJdc4rjfiPoniPQ/BPjvVvCcNr/AMJDpejHUdMS9tWu4TJDCZWBiAyx2htqjqwA71+glr4VifXtZYwKXTTrJQWXfjLXJ4rjPE1zpfhfUZX1O1Cx3V5FbecFAx+5XAz9CazhicPgl9YqxSUeZ6/Du9/J9dRVatSvRlSU2ubT3d1otU+58neG/B+oweGPDM+pi1N/rPhTTvE9/wDYGMlik+q2NvqE4ifJ3IslxIAQeQOg6DlvE3hSO7+Heqw3kIkhkhv0YMo6NcTgEE9DyMHjpX13Zap4Q03QPAEcl1A0jeC9OsCHj2FPs0X2bAHt5OB2IGe+K5HW5vC9z4K1bS4JYJrqe0uJmjUDcqyXUuM9/wCMdK5MdjcvxuCqOSjaVF3irJe8o6KK0t2VrG+U161NYeScm1KNnd30W7f6nxF4/wDAdkulauTBGbizjeS0uSmJIHCFgc9znHB4PcGuF1zwfqPhFBJL4eXxbpiyLC32e3EusxEsFX92pV25I5jY/wC6K+/PHHhCy/4RzxHLHbxFTauN7pukXcuAQfxq14g8B2vl2WyFNz6zbjK8kHzUJHr0Br804j4VyzO6mKozi4yUafLKO8byn02eyv100aP1ThnjTMsihRnRleN53jLVOyi16b6NfifnlpF14JunWEnUdCvGfD2F5ePps6NnG0RXUYft03Hp1r0i2i8OxhfMv9X2DlhHNC+/JHccfpX0l4k+GWn6jcaZY6lplhq0E98xa3v7VLmP5bW5ccMD0Kg15P4i+COhQaxZ2mlx6h4bMmmXF2V0mZpYJXjktkQmJyQABI2Qu3qK/E8/8Gscuapl8qdVKSir2hNt8v2ZqUeu7qL0P27JPGTAVYQhjYypy5buzbitdfP5KLtc5+01Pw3G8awaZrGpS5zGssrqrEd8pGD+TCvK/wBmnw7+0b8XP+ChOm+OvhF8PtV/4QLwbo0vhS88UDw/dN4AuBDHI8enXs8+Ip5zerlgjMyK5bKgZP3Rrn7M/h7Q/wBhv4+/EbVb+8fx5pfgrVfFnhrxb9pubCfwzHpMRmtlSMSFFE00WyViDvWXbwK8R/Yh/wCC0lr8Nvh34F8LeJdI1CwbSWXTtW0HXLK51/4feGlfOya11GW4+2wCQNCzKC6h5ztUgMR974Z+COY5LxBhM2xmLhTxkIe2p0G1Hms7cspxi4Rdmrq7UoyaUlaTX4740eNOAzbD0shwtGpLDxqqUqnM7ScNkovXlu7u6i9PQ6P9vX4wftYfsX/ELw0+p+JNX8M/C/4neBLizsPhD8PfsUlv4bt7MW2kXElrr1xCfs95cXFwskIiLzgAlioRXPyb8P8Ax1P4c+DvhfwpoLppmn3Wki/1eSG4NxrOpT3hNzcQ3V6f3jJG8rqEGAQuWySa/Sj9uz/gp/8ABv4sfDv4J2eseBfh14x0i3+KumeMtRt57geOrRLWfS9U0m+s7rRZVRQ4g1dmKTMpSWGMbtwFfKn7KH7Ovg79on9mn9sH45+EbvXPD3/DOHiFb/wx4RvjLqej+JdHkjvby4k86f8A0iOURwHZHgpEYymXyfL+j8b+BuNuIsglHMKtOl9XqKpKlKblP97ywTUlz+47e7FzilLmaWra/O/Cnj/hjh/jeWKxTk1i4xpxlq4xnKV9VfeUrc0nF6ON3oe4fACzk1L4P6NelSfO8Q6gQP4cJMqAD2+WvZo9FZr3XJNpxHoe0DH+2ORWH+zFa/2t8CPB9/Dbi3W61fVGRMMDhb2RBwQOPl9BXv8AbaE7z+J1dCAukRruC5x8wzj3OP1r89yjhOjDKcDGnqlSpa20f7uOv4n6VnecSqZvjZRdvfq6b/bZ84aNo4n8TeEY22pH/aIZ3lIVUAkhUkt0Awx/KvlH42/8FsPgP4Uu/FEvwh8F+I/iHNpOqXGiw+I/Esi+FvCc88MrQmSOBPMu54iykodsRdSDla+xfiBrdj8N/B/irx/qFobux8BeBda8W3VoDtN2lhbi48oNxjeUC57bq/h8RdQ1m4t4RbytatqK3NxaRuVt4muZRtBz03FgoY9MivocNjqnCVNYDC4dValVP3fe0klFQb5be6rycktWo9D8j8QMwryhhvYVOX4rvR6XV7XVr7H9Ef7F/wDwVC+JOv8A7efwY+Mvxg8T6Rrnwl1vXV+E2v8AgNNKj0nwD4Y0rW7m3ha9No4f9/bXK2U73M7O5jgYb1BIH3H/AMFmfgTqfxd8efH74ueCf2YtM8D3f7JnizTtM+Jvi3TPjtdhF8FTNJbQaxYaPCPJkmuru+tSzRI5sEKq6TA7k/mg0uGy09BEqLbWkUQiuY4VESQRE/6wEd4z8xbqAWNf1DeCPineftP/ALOnxB8TXd7Ne+J/iR+xZ4u+B3xDQna+sa/onhGEW9w3/PSae48NaPeB+TvnOOSTX9P4LgSjm3DePhi4QnVp4OcpRXtPZ88KtKveNNzcfejCvCDmpOMpJp6NP+Xs0zzH4HP6GPpVZ8lapTpyvJpNNqN2rpcyi7p205V9lyT89/Y6/au/Zx8b+ArL4aaP4v1bwr4zh01oovCHxS1O2g1e9k8qKMQ6bqCJFaXYAjXAQRzOdzNHuZq+vdF0w+SyeWwIckrINxHXP06iv48Alu9nb3LIsyzWXnrk5cyFd64PUEHpX9Zn7FH9o65+y/8ABLU9SubrUb+48AWsN1fXkzXN1cmJ3gDSSMSzELEBuJJO0V4OOyKKc8ROfNKfvO+r113+7qz9f4W4gq42VLLatOMVTSSa00TS1Xe76W9DY8faSieL0+QZW3+bAztA4Jz7c15n400lv+EI1tkBydWTp8ygeWOf8+lfTfxE0Vv+EzQrGMGFg205ZR3P/wCqvM/GOltH4C1UFchtVAGOpIjT9R/Svk8bkd6atHS7Ptadf41F9F+aPF/B+mZm0/IY/LGDlcPxg9P89a5O/wBMzr+tFY8sZywDLtIx/IH29a9w8G6WDd2Y2sSFjGSMB+lcXf6V5eua58vW6IJYncc/0yetctXh+F+a3T/I5p14/VYrm3b+ex8qa1pok8PeKcov/I/uoON5G20sB+XIrF1yzTT9D13UGOVsPCmpXhfAUqIrCdzuHttPPvXq13p6t4a15upf4kXYxj5jiCyXGPbaOa4T4vBNK+E/xT1EKI1tPhfrcoOctHnTLheB+NfMYjIqcMlxOJlHb2svucn/AMOdVKpP+0qcZv8AlX4JH8peqOrzyt1DKDnPJPJrCgwBN3xIR15OK2b0bmYk5AQAjGG6f5/OsiAfJJgHO845wO1fxHL4u55mMlzYlyXdkZAJJyOefvY/pRSlSSThefc0VHNE4D3D4oSl9M0glwQLYAoBjZhMcetejeCjn4Y2UCqxdtKmAYPtzuMuQPXHNeY/E52+x6ajlGK2o5B3fwDPP4V6t4DgWXwJo0Ub7Xl0lldm9WL8DPAxnrX6HgLyz+py/wDPpLz3if0Fkk1U4tx811w7X38h/XH+zEqy+DvB80SpKv8AwqfwJZq5y8bbfCmmvuB/7ann3r6E+IiyWXwf+Ll1LGEUeD57c7CQoM7JCoB64JcV8tfsB6o+tfs//DbUbvMlzL4H8O2JkZyHb7HoGn2wJPOQPL6da9M/aZ+Ofw48B/Bv4kaTqnimwbXb62tLWDSYpg9zOBqVk8g2A85RZPyr/TSlmODwXh1DMcRUjTpfV3Lmk7KzTkrt2XU/nWupVOI6mHim5c9ur7L1svuPtf4fwRwfDvU5VUeW4gjBYZJyc4z6Db6Vs3ETLo7YgJQQghmyByDjb+pH0r4y/Zu/bF+HvxW8CeINKtI5tAn0rULdoBq7rCNSjYumUGeoPJHoa+wby9F14Xe8hbzLb7MjxtGSYJAQ20KehJwD+Netleb5ZnreZ5PXjWoTnaMou6drJ/imjjxdPEUKMYVYtPV6+dvU679na0M3jT4lgIgNrpmh2MhIPGLJ5zz/ANvIP4V6lqtsqeC/HupMMJNcC0jXeF8xlnRG49QMn6Vxf7K6wtrXxlvZWIZdfsLNUJBJMGg6Tnn6ueK9c1OwLfDvXY5kDW91rsZjZkC5Z7lCAB3HOCe3FfE4jEylmGJhterFffUk3Y9bDy/fwvp7kP8A0mJ6LpdmF8LxBuC9sGwo9FHP6iqHwxtgmtaoykZklcklOuU2/jkV1cEHl+H4o1VSYoNwDL84+UdOw+ntVH4ZwrHq1zJ8jb5SGXBGcj+pJ6V87VxLeW46Xd/qeE1++v0t8iL4nRyWvgbxZcFl2waDfSKVTG0i3lPT16ZrxfUdKkT4CfD+IxqRNfaaPIYDau2wkYkj05r3L49LJYfCf4hXUW1RH4av3bZ/Bm3cKMD/AHh+dcz4i0lbT4V/DHTnZonfUbUMZgEOUsgmQOwGTk9K5sixqdbCa71fwUW/0HTrOzcXrzR09Nb/ANan55/HTx5rnw3+GvieT4ea98LtP+LXiTxHqFh4B0L4m+IG0S31+U6jJaudNhT95dXMRmgkSEDy2IAdlU5r+Uz9tbwdofwv+J3xy+H2jX02sjwz48Gi6hq+pz+ZqviPUYvsKajqF4Scma8vvtc0h6eZK4HAFf0CePPhFpP7XXjr4d/GnxRFdweCfAP7UVp8H/2eJ/NkjttUubbVtVuvE/jEwIwS6im1Cws7KyWTKNBok0q5Fwpr+Y/9oPwxFeX93qmva7feJte074gSDxN4qki/s7VfF89nqbLc3dzG7eYGuWiaQxtuZS4ycg191h6mJq5BmGY4OnGU44eUYqUmrqa5Zv4PdacdLc3NFXvHr4GfVqdbMYU6stHU066Llcdb9VK/TpvZ29Z0uWaxs4oJ3+0abMgFrOUZZbMgY8uZexUgKT0ytTeIvH+veO9S8O6ne6c8s/hDwhbeBvDFhI2I0htUKS6jdS4AUzBUVE5fahPRuOCt/i/4bEM0p0zUo/unYRCwdmVssE38j5eSOhYetRWnxa8KwotvHYapFK/LubKMIznq5O/1r9UfF3C9RUaNPNaagt13as42uuj1XZ23sfIvA4pNt0G5d/z/AMvvPJfjJbeIL+1GjaSsuu+MNYZLTTtI0m1aad57h1jhhiTq0kjEKq9TgV9GfsG+Kbew/aZ+C51GeLSU8R6jLY2Qu5ljMg1bT7qKSxKHDLILkgKpGCGHpzwWl3F/p3xM0nxVo2prpr+FjP4nm1dTiazleCa1t5IGII89C7SxnB2GANjpn3D9lX4ZXvxz/aq+EujeFhHc6Z4X8QQ+PvEWueSs19odpos6XZmkdFB/0h47aCLfgb7scnkV+ZcQ5PjJ51js/de1KXJRhTfvc/LJ3lvzac7TdrcyT0UGn72T4hKrhqEE3Pm5m+22nbo36ep/UDfaIsek6MBGcsHPTpyOP0p2q6OqXcYMYDfZocLjcR+7jHNem6tpY+yaPGVEe5WYqDwpLnoPwqLUtKLamyqOiRqFABIxFH0/LvXF9RhyRt2Z9p9blLENyfVv5dzzS40gPN4qTO0R2aJwMhf3FuB/6F9elct/wUJvda0j/glk/wAIPCdtJc+Nv2i/HGl/Dfw1p0ZKS6qL7WVubgkDnyhDZy72AwFDZr2ufTxnxwGH3JI4kZVByQLZSD69CK/P39t3xfp/jb4j/AX4fStD8Pkg0GW3uvin4gsrpx4K03RpLeZZtLvUfy7Vpb+/jgaTbt23qiTKkivFxmUUMzlDCVans4O6ct2m04xsr6vmatvrY9Wli5Qy7FezSdRwjFRuo3UnG9m9NFe/bfyP4obqEwzTwSbTJBM0Eo9ChKkfhg1VjLBvLYghs+WTyz/X39K/qK/4KKfBn/gkt+z18AfEfwz8L33ww1n48t4eFz4R8Z+EtSu9d+Lur6uF8xJ9SitJLmziiuJQRMZGtolSQlI+NtfjJ/wTyX9lW6+PkOhftZ3Gn6L4W1zQGg8CeM9f1DUtK8HeDPEcM8NxZXeq3NhfWlxDGwieKObe0UcskZlTZuYfx3nHAs8o4hwuSV8fR5q1/e5n+710VVNc0XL7KaV29bamFbAuji4YJ1YSbSvJNcsW9LN9GuvlY/oF/wCDdj4oSaF4q8XfDHUoUgtviZ4FTxRpV8x+e+utCaOzu7XP/TOHULWTaeR5hr7x8eeEYl+Ovi6QRkMkF27hx0M2rSsPp/q69R+H3gf4IjxD+z18afCHxR0OTx98MdH1SfxV4l8NeLdN8fWfjlNbt7ezgs575FWSfK2qzRs6yzEQKjO20tXqMXhMePPi34t8Wz20kVjqWl2zxxyRCF5Ga6vGd2jwAu4gHGBjNf0lUyDMqGCweHqWkozjFStbmjBTalZX72vd6JPZo+uyXD4XIsuqYT23PGKeun2mnZau2ra32R5p4FtI7bWrHTHQNvtLiZSRkHaYVOB/wMfnX0GfC1vIWJTJKx544JIzXYWvgXR7PUdNltrSPzY7W4G5lAI3PbAgd/Tp6V2g0Ybm+QBQVTI43YCk8f8AAq+my2GIw2H9hWnezdrdmkcGZYjD4iq6tOLina54Da+E4l8Q68FjURpDY/Ljdj93MT7d818v/G7Q7K5vjZZjP/E1GVHJYJbwjg+mTX3pNoV7c3viyGw/dXLNaQxSnAH/AB6ggD/vr9a+K/id4E8U+G7XxJ4y1Sx1XxFYeGYJb28svD+my6rrV0IYUkkSztE+aWQqQFjU5JArgzX21XBTw0It3TT9L/8ADlUnTUFU5rW/yPizxL4fk1NfA11DuWzl8KrbRvgKA1nqmp2TEAY5zb/pTvBXhiJLPxdPcNunkEcFuHYtw19HHjnsd3Sua/Zz8S+MfG/gy7n8YaX4g0w6L4917TPC9r4o0JvD2trpFxqlzqtoJrVgGXa2oygF/mwADyDXrc3h/wARQeFtc1vTtNupreGa3CSpEVSaR72FUUeuWIFfmaoSo1amOpx50oX2voo76XX6HrZbepRowvbZa927a/cexePPCxXwj4hfYV3IiIvY7pIlH8609e8Mt52kgAYbXoQRt4HLnPp2q7b3+pa/8L7u41WwubK+W8sraSO4Xa53X1smT+Yr1XW9NL3mhx45k11WTC4Bwkxzn8K+5hJYurOvRWk40Wla2jlU6dPuPXUPY0YRqPVOa38oniereFkOs+H9ij5rqYlFHGBaXAwfxI/P8uX1Xwlv8W2yRorLH4enLMw4Tdc2w9O+3t6V9HXuj7Nc0TcN4CXTOpOQuIGHT/gX6Vitost341eKKFmC+G0SKJFDFmkvAAOO5wBiuitg5z9229RPbyj/AJGca6jHy5P19Dhv21dY1TwD/wAEgvjvFY6FJfXfxL1GD4QwzWqZvDBqV07MiHtuaDaeem4Z5r+P74OeMYdK1DV/D66NDrCmUf2fPqtmkk6rJGqBrifCiRECTNG5OEbaxztGP9Bv9pvwHo/hz9lb4a/CbXrWxmE/jzTdc1ITqrxpPplvc6rLN83H7qYRqx7Amv4CNAuPDOh+JNbhi8RWwXTdd8rToJ3u5otVhW8kZPsuI/kjMZQt1bO1QSDivr/CyvUq8Y083o1oU4KUtZW/eUoKVNpOTUVf3Wo6/AuVOTSPyfj2EJ4RVrcycpJb7rkfNpfR7HqfxPu9N0XSLKLUPDJns/Ng1m0dLOGCVbeO7guPMmOWkkimjjmhSSTILSc9A1f0a/8ABKa10HTP2Bf21fidplk+mHx99s0JNES/a+trS00+wmsbVCDGgDGe+vnJwSQ65Zjyf53vE/inw/r/AIQ8UnVNf0W0vfEBe9XR/EGoy6XHpsj20nkwL8vDKB5USuWXd5YbGQa/o/8A+CQOmnxz/wAE6/2jtItLV5Z7+61gWNrb/vZprm2CTup5JZsIT2JznAGK/W/GrMMLisNjfq1em6dang5KEYx57UsS43ctWopTvytprm5dqdj884Zp3zXL5VU0lXSb1tsum3Tfyv1Z7f8AC3wxDbfDnw1bsisI570AqAo5u5fzr0K18PqT4qfaCVsYVLBeQAwxn8/0rV8E6Fs8F+GogAWZbmQJyAd11Kf613un6Nmy8XFhgNaony8A4ZO/tkV/OFXL6brq8dn/AJI/pVYubjKV7N/rJH4qf8FPr/UPCX7GHxqu9Ju4rSTU9BsvDd08s4gea31LXtJtrqGLnJeSEyoFHVS/pX8o+mactn8L9X8QMii7n8Tae1vKFAcrDOgAB9Czvx7D0r+sz/grx4WsNQ/Yg+LNzdecsvh/VfDGq6eYk3qtw/iGztlD/wCyUmnBJ6cV/LH4jjisfhXp+nKq+Wuu2Yc4+9t3Sk++WUdPUV5tLJoPOM1x9b4aGX1HDrapUU4p28lf8Gfm/H+JbxGCorq193O2/wBDS0i9WW9iVwkjXBBuUI3IEfHyn2wCPzr9Rf2AfjTN4V8LftBfDPUb4Q6r4I0xPF/hWa4ds3lpqNrPoquoyMsrXVij+rxAnOTX5LeCDJdXzSyHLORJtJ+YKPuqR6nGfxrpPiXruu+Fr3QdZ8Manc6Lea7DD4X1S/tAyXJtG1Cyu9hA+/iSCJgOvykDrX6flXF9bIOFp8ZzpudGlzwq01vVo1Yum4auyaqOnUv0UWtpM/JsyymGY4iOXqybcJJvpKElL5pxUo/M51b14vC3h+dTm4kW2gC5B25Ajxj6j9a/sH/4J9rJdfsi/AiR1VR/wiclu4Udo9RvY8fgVr+OrV2itJvBtrDc/aLW51YzREQG2yBcS4QqScYOB17V/ZD/AME4h5/7HXwQYrvZdF1CMh8sBt1rVF6/gDj3rzMkxH13DVYTlrTp0IvVP3vZqTfXe6Pt+FocucWt8Sm//J4/kfSvxF0wx+L45FjU4s2Yk/KxO3jFeS+MtMdvh9qkhRVKaqybcElv3Scg/h+dfTnxP00t4vs2RAymxZ1XGRkKp/rXlXjDSz/wrbWSU2kauykDkMBGuNv5dvWvRlg41adKVup97TqXU5eS/NHi3gfSz9s0sBQd7oB3z0AH+fSuO1TSwut664RmCzNySCODyPUete8eB9KVNQ0dzDK6q0RIQDJ4B57YHP5Vxmraejav4gaPARp3K5X3Pf1q5Zf7009rKxx16jjQjZ/1c+Ol00yeGdVDhArfEzVQrlclfLaGPj/vk/lXin7Uwj0z9m346X6bQ0Pww1C23FcBWuEW3A/OT9a+orPT1bwcJFGWl+KHiEMM5A26nJHkevC/pXy9+3lu0T9kH433Adma50Kz07ccIT9o1Wwj259wSMe9fDZxg1Q4Bx2MstKFed/+3Zs9CjUf9twjbaSTv0tZP8j+T+8Cg4IxkccDHSsmEfu29d5PXAA9vyrVvMZckc9cjgj61mQ/6hiTkGRjt/l/Wv8AOaaakc+Is6u/cgZFJJ2nk54xiipCoyfkX/voD+lFZWZyaHrfxJYNBZuCvy2wyR2+QdBXr3gyZYfBuhAgSKNIiJwflQnJ5HryTXi3xBkL2trkoSLRduFxxsAxivYvC2P+EU0WMSqB/YcWcthkOwHt7nj3NfoOWtyz2q1/z7X6H7rkE0+KMbNaful+aP6Wf2OtV1m8/Ya8O6x4dvBYahbeH7mygvJAURDYh7JtrDklTb5A71+NfxA8XahfaD4qu9c1q41XVb3xBHFPd3crPcXGJwSwDcgfKcDtmvB/hf8AGn4t+F9PuPBvhL42/ELwboc15cCPw/pWuRf8I+hnkZn3WUsTpiQszNtIySTXE+Pr/wAf+E7e/wD7ck0XxJZtJ/aUd2spsru4cncS7I+0HBZvuYOMAV+veKXFWK414CyfCZTRnCGCp8leUpJ0nJRhFSUYOUr3jJrmirXSvufjdHFUsv4kx1TE7SnJxUUr7vdv5bH6L/BWbU/Efh3wvo3hy6vIr/VfE3kFrZmjmQAoCQAc4GW4r+ojRdEufDHwr8NabcXVzLexaNbWtw8h8yWRsop75JGec+v1r+Wn/glR8c9B8VfEa78L+K9G8M6RH4ejh1TS765nnutVu3mnEZjjUgRYVtjMzDcQMCv6nPGWuQnQ9PEHlNHdXNlGskJWSKUNcRjPGevYD05r9u+i/lkYcJzz+dZTqV6lnGN7QVJtbO2snd3trY83iTHU8RHD4egnyLq+rbWl/I+jv2WYWksfjNeM2d/j+9ihx8nNtp+n2vr6wsP0r1XUZNR/4VjZC7K29pqupxbluYw0ttPFfQLjeOGWRSxBJGCoHfI8Y/ZIvI5vAfxX1qV1aF/id4oKkSYAWLUZ4AfcDyRXqfjW/uNN+Dmg3Qm2yXvi2xy8Z82N4JpUVioOQpGVPHAZT0r7lzc67qyWkqtN994ylp6XT2NaaksQ4ta2gv8AyVK34XPoCHEvh5GAVxJbAOQShJwBnH/ATxWL8OYlg1W42ybQHLZZidwGST/n071ctHjXwiszXKxxi2Bdy4Dj5T19P/r1gfC/U7HUr6/+y3dpfrDK4kSOZXaIn+Fgp9q8Zwkstx1vhTtt5/cfN3TxL5ei+X5nnP7ZHxS03wH8JPE+mFI5L3xRp0lhBHna370qu4jrgjn6Y4r88/Fus/tC/tR/CDx78OPAnj7RvB3i3xfb2XhTQ9Z1c3EGn+F7C+leDU5LZoUeRbg2glWNtp5OMpkMvef8FI7q7tn0+42XdyZ4vs9pDFueEOHV2/E4ABNeF/8ABOnxVrHia/8AHWr64zxTaVf2kFraAeWlq0Vtqcrrs9RsGfpXz9LiDB5LxRl3DLUvaYmlUmmlpzRo1akm5dLRUUkt9Ge1l+URxuS18e43UXrffWUY2Vl9/wA9T6f0r4f6P8NfhD+wb8NfC/mf2D4Z+MXhzQLJ7hgLm5gsfDviKX7RJzgyyPH5r4/ikY18PftA/wDBM34TfFn9qD9rWx8WXd7p03jPwTpPxO+GD2kkiWfhrVPEFrerd6pLaRbGuUt9S0u4K24YbllcbXbAr9CvG/iHRtEs/wBgiy1O4WK41n4s6XJaxBxumd/DeoWCkA4P+v1a1Bx0Dk+x+bv+C13xt8a/Avwv8ILr4R6vB4U+JnjeHUNEu9dtdOt77VrzRLKzWU6exlRgYGu72CUKf44+OGYH7nK6mKm8Dl1K6p16FVNPrGEpP/2xrfW7Tep5/wBYyfBZxisZm1H2tGFaceVJaOcYxjZXSvFyUlrpa61SP5D/ANoH9n/4g/s4eLYPDHjn+yrqPUBO/h/XdCvGudK1+G3dY5JY45FS4hIMkZMVxHHIN68HOa+kP2Mv2CvGX7VkJ8YXni7TvAPwt0/xEdB1nxALdta8S3ssKwS3MFhZ5SBGCXEIE97PBEGmXl8EV8UfE74tfED4xa5H4m+I3i2/8T6xBD9js3uI4LKy0+JnMjRwWsKJFHlmG5lUM2xNxbYMd98GP2jPi38CZGn+GvjGbQbe9vILvWNJe3jutN1sQeYBDNwJ1hfzP3qW8sJl2R7y2xcfBYfF5VPNZS5JfVb6RbXMtt7O2+yve3UnBVcioZs6uKpTng+kbrm6Wv3W90ultXs/uL9t79mDwZ8J/j98Lvgt+zjDe2ll8V5bfwzpema34iuNc1J9Sa6t7E3V7eyKH8qT7TFLJ5YMSukoiLLtFfvp+yV+xH8Pf2Q/DA0nQ5X8S+PvEem2k3xB8f3sZhn1ydAzi2s4f+Xeyid28uHJZj88jM3T+X/4QfF7xz8T/wBsT4LfEz4g6sviDxLcfF/wxZGU2sdnY6faxatbJb2VlaxgRwQRCRtsaDqSzFmLMf7c9RswuqCPacx2sSgD5W5Qc89cmv0/B1oYitKvF/u4xSpx/likk/Lmk7t+trvVvCUsHiMdVxuAo8kZzdktLKy26K/ZaLZPQ5rVrMBdJUIeUyQBkZLNjr7DtTLixRtZvAYjlJhECRndwoz+n611esQEzaTEI8s0akMe3zt1pLiA/wBu3kW0BvtmDgcnnB/lXTCt7kdej/MPZNV2kur6+n9ann0ti6t46bC7RqwiQEdxNEOPpt71+Gf/AAUG1dvFPx70b4b2t0blPDvwG124vNCjDiK81LU2WbTvMI4PlzQaPOqnhnVcg4r94tUvLLR9J+JeuarPHaaXo2uXV7qF24xHaW9q0s88hz2VIXY/Sv5uNE1K4+Kv7XniH4heJrnUZDr3heHxVd6deNF9l0KKa/srrS9PtyqB9sVpYxxssjMS8bEY3EVzYKlHMa9Gg03zVILTykpO9+lou67dLH5/4q8XYHg/IqzxEn7d0a9aMV1jhqKqSu76Jvljtq3bqeqfC3/gnT+xxrU/iHVNS+EWk6xqnhzU7PwtM97ql+NLvLlLBVvriS1jmWOWR7mSRizDIKADpXjHxN/4J0/st3mh22oeGfAUvhrWbnw/e3kUmmeJdTl04SafFazO62kkrqXcecMdD5mMdMfoh+yhqM+sfDjU9blk8weIvFt54h85z80qXOtaqYD7/u44se2K4zUbof2n4J0qNlmSHU/FOl3COu5dkIkh2ntjhB+VfbQ4H4CxuWwlUybCuNSzv7Cnf33Gzvy3vZ73uf49UfFrxWwPGeKpR4jxt8PJxcfrNZwfs6dRtcrny8rlC/K1Zvc/Lz/gmF8TdB/Ze/aa0a+W2t7LwD8QLgeDvFtn5SqkcDuxjuWH/PW0ZzOj/e2pMg/1tf2h2ekWsWtXjWyRpG+k2Z3IQ6OGkuirAjg57H0Nf59t1fzeEhqfiGXcU8M+P01G4ZRmUJa3JlnX6PEsi47g1/bR/wAE8fjlY/tE/s8eHfFcUzT6p4RLfCrxFJLIJJZbvw/cXNpFcNyci4tTZTgk5PnHPINfiOSYjB4XBf2bQSg6TbUFp7k3LVLylGV/8SR/r74ZZ9mmLxmIyrG1HOjOCqQk9bSi4RqRv2kpwlFd1N9T7Gi04f2hb7wSFt5scZOC1v0/KthLeFDLGYmB87KtjlPkj/T/ABrShgJvUIzkW8nB52ktF2/CtXyVUFiqHMpDZPzEgKOPfiuyeLakkftmIg7e95HFaRZxDUPFDNHjF/bjcB6WUB/9mrLOnRPYa+WjVle8mY+ZwMCCP9cAV3WlWqm68TMVU/8AE2iUMR2Fja8D86yrqEQaB4hlbA2yXkueDgLEO34VnDF8rbv1X5HTOnL2EU32Py9+CXwusvGmo+I7yx+zi10HxotrrEEd0tzJ5lxo+k6lukAJKF3vJTtbBwOlfTeteEtN0r4P+GbGC2hVr7XfDpnfyQTIZtTspG3e3FeRfsLfAD4k/CjXP2qPH/i+fRpfBHxw+IGkeM/hmtlrsurausNroUVvqBv7dolW1YSSW8ccas+5IM5AC5+ofFtpnwB8PrUgKZ/E3hxNp/i8t45sH8Iz+VTJ0KdGsqUEm7p+ev69umx3YGVbEOlKelpbejbX4HgfxH0iC38LzRRRRqk/iTSoSqIApDatZJ0HrmtfXbJRqnhdlj+U6xIMDgAC0u36fhXQ/FHTSuhaeuCouPGehx7cZDE61YZH5A07X7Q/2p4XwwUDVJnUYxn/AEC9/wAaFUjDHVdOlJf+TTPo4R5sFT/7if8ApMTiL22b/hIdMDAEJZ3ZU9QuY4xyPX5q0fAGjvqnxk0K1RA/njS4mU4wV/tGaU8d/lgbn2q5fWZTX7I7txaxujyM7f8AUD/2avT/AIHaV5fxa1HxLcwMbDwj4F/4SJ5Su2BpYP7TEabv726VDtGeOa2xOKUaE6kN05NfKGn3uy9SElSh7Sb0UV+e3zPmz/grZ8f9NS9uPhHpupq+oyeH/wDhCorCM7fs767GZ9dvi6kMDFYW1rApBG1r0+pr8YfCPgLw/P4c8M3S6bo8K2Oq6d4V0S0OmQtcW/nwJLvjbbkeWSi5HdST0ql+1j8VV+Jn7V/7T+vrdS3sPwl0aPwtduZfMhbVH0iGW62joGWfUlh45zbAdsV6P4Oidb34erOixJLeHxG1v/ckaG6aNSPVUMf5Cv768BOFsv4V8IsBXwkYPE1lOrOaim5KM6nLG7V7csFJrZTnNrc/CeI8XLE5tUot/u6SUUn30c2vNzbV/wCWKOV8YeGvCvjTRPHvg7WfD2g39hdeATLE+oaNb3U8pW41CBH8x0JDIF+VgQykHHNfZ3/BGj4v+FvhTfaJ8DGtdP0rTfHvhz7W1pboLS2m1bR7mXStVJQcGSZd7Ox+ZhAoOQBj8/dU8VWyPBJNIwt9Z8CaZp87K37xY9R8QalZysh7EJIxB7ECvDvg/r3iX4I618DvFUltq9jc+GPi74m0mziupZJ7zUNKvLGbUrF1mJLyiUqNsjHLmQnrmvW4/wCCst4oxWLyHGYdN18FWj7VLWFRVKcqTk7fDz0pO/MtmrPmdvmZVZUq7qUH71Plml3avf71pt1P62r7wrF4Yu5fDSDy4tF1O9tYQ3JEf2yZos+20pWnp+mKdJ8SssYKtGF+Q4z80YzUmkeLdD+LHg/4c/GDw3ew6poPxP8AA+neLtN1O2fzILozW6CZgf8AeTcQeQW5rqLGxI8Na45DKGRTuzgnEi/4V/nm1OCUcQv3iaUv8SlaS+Uk0fvdDEwxOFhXpvSaTXzs/wBT8MP+Cu+lXh/Yb+Ops5EEVpqHg261RPKEpe1/4SiASKD2O7yjuHZSO9fyS+Mre6m8A6dcyqY4xq0V9h2GCpzCgIz6EkD3Ff2hf8FItBtdc/Ym/bLs7pWMOn/DfRdTWRRu8h7fWWvEfk9AbdSfbOM9K/jX8T3Ul/4EkiWKCIWt5Zws0QOx9siLvDHtjsPU1tSw1GvTzv2j+LCNJd3B1Hr2St87s+N49XJj8vkulvxs/wAVI5bwCNt4TlDD5RLNt6NnAHPtzitT4ttC2kaes7SAxalZNayQOI2QvcxxsCR82SCcFSCCOtJ4cIiijjhLKMABzwSe+T/nr3rnPjTqKW+maBblx5tzr1nGEzg4jcSt+RVfzqM4rYfLPCPMIYq3Iqb9Lyskvva+Z8NGEqmeUnHv+n4aXKOqaadM8aeGfDDXUtxZaPse1NyQ8qrcw212VZ8ZbEk0vzNk9Bk1/Zv/AME1kR/2K/gbLAzBG0PU2bcAWJGtalkHPuG/Kv49/HOjy2nxge2knjfyNLgdpVURjebGykTgntgr/wABB4r+vP8A4Jr3J0r9iH4N3F0zrHb6Pqs+4nIkRta1F1K9eCG/Wo4TwqwP9q4VR5YQrzhHyjTVOMY7vSMbJelj6rhWfts1oyWrdJN6dW4tv5s/Qn4hxq3iO0yCzfZGGcEqAUTjP4fTmvOfF9sB8NdSkCttOrSEFjkjCKBgd+9fiv8AF79rX4z6V8V9X1Sx8aXkcX265NtYSIs2nW8aSsqxiMjOAqjofyr6H8Bft5N4h8I6b4V8f6PbQNqF0VbX7WQLG08nCh0PQEL+Zr5LIvHbgLN81pZFWqToV1Nwi6sbQk720lFtK/Tm5fU/TsTw7mmDo1cQkpRSV7PVaro9/lf0P0G8Cx7dQ05lQlVhTbzgfMgGP8+teV6nA5vdakKrlrhzy23AZjg4/DpXtXw2NnewaXqmnzJd2s9otxDMrDaR5eQcdu1eVaokQm1VmTcJLgln2Ahsv1r9xnCLxM7bWifL1It4WLe3/BPm7RraR/AGjNsy1x8QfEl0SxABzrl6qn6nZXw5/wAFO7gab+xp4/dTtfVvEXh/TM7cDnUknIH4W9foH4at0k+G3gcqDvuvEuv3AUkncG17VeT2/h/Wvzg/4K9XY039kewsQVR9Y+LOkW+3qXEFrqM5H4bQa/M+MZxpeEONr98HLy+OFv1OuEKi4gnFu/LKf4c3+R/LhcEsjepUY5554/xrPjz5BJ5w7Zx1XJPNXp1DISM4I5OcYHOB/OqUQIiGCD8zHI47nNf5uN2kOvZTuv62I2UknCgjPHOP60UpVgT0Htk8UVldnHY77xq4k0+zYMGb7GpJxx9wfr/jXrGgbI9D0YGMSbtLhBXqVzGOT79/xrxnxLIs2jafIH3r9gTGFxgmNcj6D+lepabKIdM0UeYwT7DCAMcjKKCB9cfhX2eWzisyqVEtOSPVdbH7DkNeLznFVVs4QKU1rbG4vJxfRWd7HcsI4JYN9wNuMPvDqecnjHY1ieONc8VX2gR211LJfw3L/ZIitvI92EQZZiBnC9F5Ofm471l+KruytNZzLGs3mLuLM4XpwRk/zr0jwt8QfgpZ2sNv4l+E+s6ndqmxtU0bxxJpUjt03tFgp154ruo4nDYurXyqrjKeEi1Zym63LPVbqnTqa2/upefQ/Ks+hKlm2ImouXvvTS6u+l2vzOI+AfiHWfBvjkahHYa+tncWZtb++0nTrmeTSgHSSO5k8tS4RHQbiBkBiR0xX7C+G/22fjNoUOjWGg+PrXxHoUGrW3kPJcrq0EbQOJTGtyjHnhTtJJ56V8OaZ4l8LzXFq3h3VfGeh+ZCEtX07XoxNbR4GI5ZUKb8cZyeagv5LPw54jEtrew6k98bS6uiLOGwl3j7UXeYRsRIx3r+9b5uxr7DBvMeAclqZjw/nUrRfvOlJx0eytzXkm9bOGl23bY5cBUlisTTwtWjeLez6Pv2/E/sb/4JdfHTxB8T/gR8YodcgjW6s9Z1XXoZrcnLHU7q4uZOSOcPI9fo58e9RvND+A3hFNI09NQvo/FOnWptyfJxLKqTDfjn5jsbDcc571+Cn/BHP4lJpvg3x54flnaMatopuIoiNyzuszDj1OHUV+3X7Sfi2PTfAlr4dubqN9U1TUNA1rTmgbMEWyQwSRsBykoHlEryOT2xX9K+HOb1884FyjN69XnqSbcpO124Lk10tovv+dz081w6o5vVpUo2jeDS+78Er9TxXXNZ/aB+Jl8PAb3T+EfCgsw+raloYBniB4Mfn9F4yeOeDyK+m/2Yvhvofwo0XVY4dSv9QM9y11falqV+1074zlmdjwT39K67QrT+zvh5FDbxCW8nsluLuVlxI7sobBPXjkcHtXhvxL8bP4J+BvjK7u5otPubm3ksLVEcQbTKSh2EkHPzdeSTX6DiKNCWX4mpLRKTu30jvKy0S0V/Pqz5OtVqSk8NQiop2TS+076N9fxPGf2zP2nv2cxpA0e81218TeI9A8QWN/Jo2lD7TNLDa3cU10m/7oJiidcEjkivMv2V/il4D+JXib4keNfAXgs+BtC1NblodKMieZM9l4fv5nmdV4BbzV4HIwSeTX4/fElfC97qFzqk2q2zsz/6Zb2cizXRQlg+Fz15OfrX6Gf8E7rCyl8HeO30wypHFpPiu7tfMO5lSHw1aRZIx1Bus5r8JpcZ51jeOMFlTjQjg1TxDiotSqu1GpGLcndxXvtO1k9Fa17/AG+WZRgKGX1ZU5Tc9E7tqOso3VtF9lNXvY+wvjfoNlrnjz/gl3DLeXVvIfi1uWG2CbZ007wwdaBIYHGZdItkJH8Ekg4O0j5Q/wCDhmyjGnfswX1vDbjUbe98QW0N8YVa8hUWmlSIgfOSgb5ih4JANfY/xRgEHxo/4Jb6Y7SRhfHXia8WMJuWQweA7vO49RgSEjHpivln/g4Os0PgT9nnWG2A23xCv9NjJ6kXOjCYLn0P2T9K/b+H6nPxJlWGrO8IU6sfk5VP8z8yz9J4fHVKbXvVr/jT/r8D+LTxh4b8b+F5pRZWOna1bifyrSCO8eLVbkk4RBDtKu5x91GPUcdBXtnxw/Z5+LnwE+NviL4HeKtHhTWfDGmaJqF3f3d6mmpJJrGhadrLQxxtwTA1+bZjuGWt2xzkD6S/Z1+HcPxd/bC/Zu+HV9DDc2Xiv4y6Bp2ox3bCO3eyj1CK5u4fo8MMoIXliwHXFfqn/wAFqvD9to/7cur6ysMSnxh8O9J1WQrEEnV7RrnTmGfQpaRD1BHWvMoeF+T4zjSpltPG16dG3OopwkvdaTheUHLllz66trkVmrs8x5hWhlCxkoRcr21uu2u5+R/7Cvw3n8Sftq/s3+BPFp1GCDUfidb6rew2N7EruukQz6sm2ZVOB5tpbhtpyVcjvX9z9/bJ/bLyM/z+XFlcZIJRc8/jX8df/BLzw1feK/8AgpH8PdSe2mjs/CdnqurWkUgIS1gttFuFMhz/AH5bmNc9yQK/sY1TA16WMkAsseQXAGRGh4/KvdweHpZfXxVCg5ezhOcI8z97lhyxu9t2pSWi0a0PochpyxGGpzlbmert8vyI9bjVNQ0WMkqJI48dCR87Hn68flUZg3a/ebgTm+bbgY2gSEf0rQ1yHdr2gQ8nCQnGMY/i69//AK9RQ5k8QXgPAW+YdcEfvScfjjtUqs1SWv2f1PZlh+avzJdX+h8Gftw+M5PC/wCzh8VNDsZTFrXxR+LEHwt00o+JWh1C6nk1WTJ7Jp1rqBJ7cV+Bfwr8U3Mdz8SPGJhYHX9W1DU9KuV2+RHp/hnTr3zhuJyo825tgqqDnB54Ir73/wCCj/xhivfiz4i+HlvePFpXwV8Na/4+1mRcmJde8RyyWGnp6eZDZRTMo6j+0D0r4K8R6Svw7+BFpCrbby3/AGadR1m/UDbMt/4lv4I43bvkxXDLz12V38MVJ0k8zjLSlSrVX8l7OP4SqfOJ/GvjxxJHF8bY3JaNpWoLBRum7Sr026z335pYePqz9P8A9kZJLD4UeE9Kb/XW/gTwpdzJwA0t1pYvJCR6753P414tpWsRX/xj1jRYyzHwt4u8SJPAHIVGulS5UPz0ZZkOD3ZT6V7n8DHXT9R1vw2Nqf2N4P8AB21TgbFXRTDgD6wkV8Z/B+/mu/2t/wBq3Tbx/N/sv4pvLbqBnyre50Tw6iEc8cu/5Gv0mWKeBpZPgrfxaqpens6dSf8A7isj/MzLcvWYZ7xVm8l/Dw31i3V+1nRp/lXZ+PvxSna38MfEWOXCi61jUdR2Y2hSWnUD8gAM9q/pP/4IH+KW0jw58UvhVeOqvrcy/FCwHQ3Ezm2W8dR0wY9RsgMdoCe1fzZ/tGQpp/iDWfDhAWXUfE8+nLEeMIjSFy31Cj/vqv3J/wCCVXjK18H/ABV/Zp1sXCxQeNorT4c6uM/ITrOgCG0D9vmu49OwPXFfzpk+CpYninOKTfv4bDvfupub+fw/Jn+oXDvEc8ixnCmMi7UcZilTl0Vq1JUo38ry+9J7pH9W0MH+moQOPKYEZxj514z71euLYqIiFx+9Zj3PGc/yq3Bb/wClJkHiNmxt28bh/hVm6iJVAMH5nJAHX52/rWEsQ3UVj+28RRsuW3VHPaPEQ/iIsD82tYGOD8tnZiue14eT4S8SyNksLPUZR8u4YEcg5P8AwGu00iIldewMbtccYGOf9Gth1P0FcV4wYR+BvFTdQNM1X+LAGDcJz+WKUaqfN/XRnR7C1OEV/dPl39ivx/rnxF/Zistd125a6vbPxFrOnwzSKiukENtYNFHtQAYQMVXIztVck16n4qgzoHwxt+ofxZpQIBxzFp17Kf8A0Xmua/Zh8L2fhz9neaPT9J03QoG1TWp5NP0qIxWwaSa7CSc85MUEIPptAHAFeg+IoFa1+FduSAx8TeZjHH7nRNSPP5gfjXtZ3OksyxVPDq0fapJWta8loTkWHnDBUXUd5ct2/SLd/uPKPixEq6X4UiIB874haGmMcjGpwSD/ANAH5VT16EDVvDII+5PdTHcdxwtpImP/AB+uj+LcJI+H8GwMJviJpZIB4PlvNL0/7Z5qrrURHiPQIxkgWl7IRjn/AFcS/wDsxryVWvjqz7Okvud/1PqqVNxwVK+1qr/BL9DibsY1uHgsF0m7bAOCcy2QA+gya3dH1DxZ4L+D/wAQfjjqtzPo3wwjh1DRJ72aa2jtdRtdIiu7meWIEeaokaHUU3H7wt2ABXDVheJ5jaPfXUMlvHdf2VNaWrXLiG3E09xZw26u3YNK0Y/GuX/4LvfEjwr+zd/wSy1L4ZaVcW0HivULDS/BFhDauIGsbjW4JNJLmMf8tJLKXW5xnkDLH7wNdVXOv7Np08NCmpzxM3F3jdQp04+0qS6WlzeyjGV9LtWbaPzrjLPMVgM3yrJsDTUnVc6lS9/dpU46vR6N82l9OZJW1R/JH8DPEWvfEL4f/Gr4h61M8mrfHn9oe0uzC0eJGGo6k+r3I3/eK+TbIgHICxD1r9PLXU4bHxPpMeWSLS9RaxwxyI1g0K0LfT5pWP418Bfs5eHo7Pwh+zn4ZVVB1bWNZ+Id7AFORHp9jbabAWHvNPdY/D3r7EvblZpfEWsgsY4fE+u3CHcPlSLyLTk/7sDV/qvwDkNLJ+C8tyRttQw6i7/zShFP/wAmU7eTPyd1Xias69R6zbb+bcvys7ngUqTeI9M03Tobe6vZ5/hbod7DDZkm5Uw+JdXk8wY5G1Yi5PZVOTWx4yLw/DD4M+LHRpf7A8W+CdamdjkSxSJb21wWPoys1cXp/iBdCs0ukmuoLqP9nLS4YZLGQwzRyahqPiCMFjkHYfPw4zypYc9K9p8W6VHq/wCxLYavCP8AS7X4faZqUbKMOG06dGLY65CgnPote1iKtJZtWbjrU5KN/wDFVxS+7Q4W4xndrfT9fXr16bdz9mv+CeviiXwd8LB8A/GNpPaa14M1uXxL8OtdNyTofjHwt4m1LUHsksYNxWJ9N1CK70uaBFCo8MTD5Zkr9S4bdT4U1NiF+eJQwxjdyM/yr8iP2ZPCkfxR0n4TePtD8RR2Or/Di+vPD+uaTcXb2cGsaHq1/oviiPaUBZ5IL6yjaNGIQq0mecA/sRdMq+Dr2UDHyLgdidwOf0Nf5n+IeAhlHFGLwKfvRxM1btH2l6f3wab89fJftuTRhLJ8LUg170U2tdHf3r3XV3tq9Op/Pd/wV+n8Yn9lT4j6f4dutPtfBWqfGTwBoXxg82/ltNa1HQFlvrs6fpwVCDJNcC1MjMy7I4iRuzivyZ+Mmr/sRp+w/rlj4G+F3g3R/iDr+r6Z4f8AC/iHStcfXfFtncmWC4e7lmkJlWNVgu0kDYV/ugAtkfql/wAFXdZNz+xt8ZLgY8u9/ae8HaFH8wG8QaRd3JB/EE/hX8odpfuItZ8NlEis5Nat/EZXOHlaOKeOM8cbVNxNx6la/nXPuOcdkOc5jgMHBSWKpTpqT3g1OrH3V2d3dPS/va2s/wBQhw7l+JjRrY+lGTtCL5kno6UZJJ/Zervazemt7MytS1ez8N/2ZaBby5uLpZZppYbYG2s1hKhTJIWxl9xwoyfl968N+KviKTW77wvcQmX7JEHliif5ZPNLxHc3GBkbcdeM16t8UNStNN8KafJAb/8AteVrxJ0uYYjpRtcwJaNA4PmGUyG7EgYBQqw7SSXA878GwabrNrJFqVpFeLZlGtvOBLIypt3Dn1rx82zjOOLcpp8BSxiVSvThVbcbKPJOMlGTV278ju7btaWR+GZ7l2AyfiHEVsJStTpycUrt6OKvv6n154Q+GXiT45/FXxR4f0N9Ol120fTSLvWdQGjWKCeaPR7dXutpCGS4urdFUjBPORtr9vfg18avE/7PX7LPgH4LXdgbbxJ4WttT0fV/NnWZLGQ6ldyMiSglZEBkIRlJDLgjg1rf8Epv2M4fiJ8Cvin+0jqHjS48GWtv8dNW8O2tpZ+D9OvLnxBZ6NaaVczldUmdJwhvEiXySJYQ1uWEZYvn5+/aZ+KOiapr2r6No1papDp3iK/jjuYflfyvNZIkbHXAX+te34s8W1uDOCsTmeDxkaWNqzqpO15TUpX0e/Nazv09T7Pwx4bw2Kq4fHVIOWne0Uk0rW9Y3+Z8w/Evxrquo+JV1B5lH22I3DqV+UFyxPfivSfhxJF4tu9C0Ka1ldZbyOafyQWAVEY5z2GSvPrivmnxddpLc6TI7cPp8eMcnqPXuP8AGv0C/Y7+JnwR8BeHPGLfEK6gg8XancWtv4YnvbcmyaNFyyGXojFt3cZwK/ifwuow4h8R8twmc4+FHDzqOc51WlF8q5uVNtLmm0opN6t9dj9OzeccPl+NlSpuUk1FcvS8krteXU/eP4BeH08P+CtDijeV4xpQ2RXUhC7fL5OfYdB3rB1qxzJeRjlTP5hZSBjcWH8+mK81+FP7WHg2XU4/DniPR7vw7pqaWf7G8RLtm8P6juh+Xy5xwp9jg89K9Kuta0vVoJ9S026t9Qs53LLdW8iywR7QTzg8dOh71/rXlWNyrHValLLq0ZxpqMXbdW0232+/dXR+MVqWJo4eEa8bN3d+/wDXl9x4R4Ystvw2+Fq4DiebVbxR0EYl1TU5M59w2fSvyS/4LW6gLT4HfB7RkDKNV+KV3euCcgiz0uVfy/0sdK/XPw7d+X4A+CEEgdRd+FjfISSw/erPOWH4yZxX4ff8FuPEkVzp/wAA/C8TmWa2u/EGuXRJ4PmR6ZAmB64Ddq/MPE+vTwvgjiJX3w9COv8AelSX6npRUlndaT1V6r+/mP5+JgGjJJAHfAx09P8A69UECmKM5BJJyB1+9V2QZAz0GSTjrx0/z61TQ5ECHopLZxnHzGv863bm3/rQ566V0l/WwjEZPzqOem08UUrAEk4HJ9KKj3e5xXfc6HVpBJ4c0p+cCwjyS2dxCYr0e2m22Glq2RstIhksWzhBjAx6+npXl0z7/CthluUt3jwR90hjyPyFegrIosLExyMrR20asOT0UcivqMtaeIcnrenE/R8prf7RUq96dMx/GdlDc2F3fSKRdWcaSQybQSQzhGU56g7vzA5rmvB2i2t7dafPdRpMZ7wAxuoEXDYwR6dTiui8RSltG1JeSr2wOc/9NFx/+qtDwFbI1r4UKKfNm1CZnKjnas2Mkegwea8TN48+KxFTtFS/GK/U+aziMZ545dJWf4HuWq+XBeWsEMMMEEMIUJDGFQDA/hA/zisp5Gk1NHUphU3HAxn6DHvWhqjl9XcljtjjGTnKtgAA5H+eKqafbz3F7IIIZJJFTKpEhdyFUsxIHOAASfQCvlKalOHLFXdz0ack8RGz0XyP2k/4J4+Nbrw5e+E4IJvs8mo38OnyPGhZgkkqnJHcAj0r+mv9pUyWXh7wl4tlWFtF1KWzljtng87yZbSQOJsn5gdh2sAcEsMivxj/AOCdn7HtxpXw18AfFfxmdt94phtdQ8L6LJGfksyyuLkkEfNKuMHoF49a/oA/aN8KpqHwE+HN1HbyXVpYa4dMube5i3ypExKqysvGCY1wT/Dtyc1/f/gpk2fcP8FZdhM/hyPETcqcXvGEoOUeZa2crJ23S0dnoeXxFj8G8aqmHd2pKEn5vdLvZq1+9w0n4y/C+fwKsy+LNK80WCrJHPdKrr8oypXOfbpX5of8FAvGvhnVP2fLS58NeMdN+1prUQ+w2N1vmutz4aMA88Bs5/2a5/8Aa9/Zu0/w98OW+I/he9XTUjtNmo2huPJS5DDCsigjD5I+v61+GnjTU9Tlgsba7vb57VEOyN7l5Yy47hS2BnBHFV4x8b4nhPhbMsor4NyliacoxqRqaL2icOa3KmuVtu191a9jw+Hsuw2PzWni6NVtwldprrHW3zOLl125F1qCmQyeYpjIZss2cYGfWv3n/wCCasck/wANPiKZn2fZPAfia6WdG+SCS6tdJtQPfK20ij/dNfz0tuN85CmWNZBuU/cfPb+tf0L/APBMXTbjUfgn+0hNHL9nbTPANzaWFzt3EkW1zeSrg9zhR+Nfyv4F4qpLjvDUal2lRr+fTmf4K3qz9SzH2SwNaq3azj+Mor9b/I+4fi/FJH+0x/wS8tCwCQap8QLpjklpPL8DIq5HbG818w/8HCrAfBz4AKR8zfGoW2f4CP8AhG9UkLE9iPL4HpmvpH4lajFJ+1X/AMEvtPMkc10NF+I2qMm796Y38IWMSOV9CS2G6HB54NfDX/BxHrS2ugfs2+H573ZbX/jfV/Fb27OI1WOz0eKzWQscDhr2RcjONxr++Mop/wDGSYWa6e0bv/i/DR3P52ziSlgayk9HUdreTj/kfjp/wS8sIfEn/BTH9mK0jt2vrfRvFGoa/Ow+aOI2WialOJN3+w6xtk9Divs3/gttrtjfftx2FlHeaa9zZ+ADo8/2S9N09s0GqX7RR3aFQIpWSbcEBYFCjZGcV8y/8EUNS0Kf/gojok+oRXFw6fDnXo/B95aTKttbXTJarcSXH94PbNeIu3o7LnNXv+CxeqWV9+3t8SoNGM/2nSPEsmkapgs0I2WmnToxYnhv3p49Dg9K1qZljI+IGBzPDYlQpOrUhOnZfv48kkoQbTa5ZctW8XFuMG2+W6fpZXk2FxvB+aVcRK06GHjVjf8AmeJoUn1WvLUbtZ/qcr/wTh+K2i/BT9rPxn4z1zT5tWiX4Zz6JapazpHN595d6Xs2kgghjEFbpgMT2xX9Kj/tL+Hn8U29lqGlp/bt5axX66fZ6mn9nR2kmnpqAn+1yqoXMRwEIBLLjPev49v2f/FGoaF8W/EFjYTWw1HxD4fTTdOnvlBt450ntJgxk52EbWIYcnle9fY/jD45eK/hF8X/ABJofj6ws57qSwudBGl20r2unaQ93EEW8hVerxNKSIsgEgDgE1/NPi3xt4u0PF3G5Lw1jIYDJIxs8TWoU6lGnUn7zc3Jc7qfCqaU+SzblCTaS/qzwK8JuGuMPDvBZ3mD5Zp1oyak+abhJcnLDnirWklJ6dNVrf8AoX0v9uL4Z+LNbi8YjTtQ0z4cabr8nhaHxFPOlzqVxc2lo1y0x09ASsMgjdIyrliQCQAa9H8M/tGeBNQ1zxBfSjV7O20Swbxbr0dzbwmfRNJjZJXv5wspBQJMrFULOAr5UbSK/mxtW8ffD7QvA/xKvYdCm8C+INVubjQYYb8Ty6wbS5iUWU0IJ8vaGeMMQOWIzzmuo+MHx68S+JfCHxA134b+GP8AhDtC+KurW/w8F7puos0umjVTLHdaW8o2mXFtFMrArsOxSBwa+OzT6RGdZ7mOD4U8MaTxOJlUpU62IlS54R55JVPZ0ouHuQdoynOXuqTd21dfoPiH4X+GHDXD2ZZ/lcZulg8PUqyqKr+6Soq7U3JybrT1bUbR5lGMYxv73l/xz8dv8Xm+KXxHjSZdQ/aY+Pry+HreRiZxopvvI01COoCWcEXA6eaa7j9sOeDTNH8a6JbsNw/4QX4cW0KYYNGJ45JET0OYZM59q4zwpp1pr37RPwF+G9rDv0f4e6adfu4MAp5ioVjDD1AiHPvWb+1Dqr658QNGsDP5w8QftP6dYCBP4Y9OS1Qr7gNKzf8AA/ev7ppKOC4WzepCyahDDLtzOPvNf9xKzXy3P+favmmIzzjjD4vFt89WFTHTvuva43DypJ3/AOofB3v5ux+rPw6uFT4s/EmJCVWPwh4VTjj/AJYapH+GQgr4s+Ek4h/b1/bGsgpChvCmp5JOzfd2mno/T2tlz9RX1d8P9QQfGz4u26jcYvCfhJsHgAka0CDg+gHFfJ/wo2zfto/tn6wAVb+3/Buiq65wxh0yGUr+ZHFfb5xerjeH+TpmFW/pHDY39T+UuEoKlLiz2i0eT4ZfOWIyy34Nn5lftTaLHB8bdcE0QEmneJLpoXVsKnmt8wA6cgrzXrn7P3xxm+Ftn8BNTWVo/sdz4V8eWU2/YEn8KeLTb3y9utra2+fasX9tHS20/wCNfiOcBQl5fC8jJHIBCk/qT19K+Xrxj/wq/wCE18r4m0Pxb4u8OSsjHJhkuLK5VGHoC7t+Jr+dM4xVfh7jbOK2GWr5+Zd1KrQg/uhJta9D/QnhGGHz7gnhetV3hKhNPtOnQq1Y2/7i043738z/AEjbv41/Ce0Gn3o8Y6bqUGqxSzWKaGkmt3QhiYPLPJDCrPHEiuhZ3AADA812T+LPB89vJfweKNBuLH+zk1JriHVIpEWKUK6OMHJyJEIGM/OvHNfzl/s1/tQaPrmm3XxA+I81voF1rfwhg8OWF5L4WVrfW7xdMsEijghRSsQm8th54wCqHHLGux0P9pa3stH+HPhSEQWWmaR4wuddi/tbR5bW3YxXEaXLX+oDb5sLCRVZUx5SwAjkDH4HxT4zUI8UUuDfDnDPMMfKo6PM3y0ZVLqPLGUHOStN6yqxpRtCVnK94/7dy+j5l2dxw9LhetXqVHClUqSfI6ahWpuquWXLFfu0lGTu+Zvm5YWUX/QZ4QvdO1vT9R1DSbyK/tbjX5kjkhYglljhUqVOGDfKflYA8ZxivOPG1xay/D/xusd1ayPbWd/b3aQ3CO9q0s84CyAH5Sd3AbB5r8LfiJ+1ppek+OPiYLHUk1a51SOO68N694b1S/tdN0S4aaOM3+nYZi0rSeSpeQ/djYZIrpV/aG8NeE3+EetReKdLuNYu9KQ6/psly89tLcWV5vjn16KNvMkkkl/flW+bGFzg5r2eNvFDDeGXDtKXF9SjLO5wfPh8PKpONKaai/aSUJOlDmafvrmtdR52lfozP6MuIyzAUMRWx79tWSdKkqSk5NQVRw51UWy9zmcIpz2XLqfrL8D9e0VvgTd6UmpacmrxrqFy2ni9RrkrIb4I23r8+PlHUg8Zxmuz8WLBY33wuN7NBZW8Wp6jIZ7mdbS2BTSZ4grOxCg5mHHXLCvyJ8LfGn7F8KfjlGuuwx6bomk6X4tt7q7vDYXlpd3M+jpE1vbn533s7dMhFfnlsV4j4W/aS8O+PfiP4S0f7fHB4Un8PR6fqsGueJGutMuNSuoHs11y8My+VHMrvO7lsYWNR5nAI+4zbizE5TTzbPeNoU8DQp4mXsU5ylOvTjWlCEoUowdSTklCVoqTtP4bqz8PgL6O2YZvwlT4jxmM9jhoUKc5e5Go7VMLTq3/AIseVtVLRTTbau+WLUn+0vxWh83WPhnbLnEnxAtNoGCXCadqUpYDuBsBz0pNStVn8WaSEZHSHQ7y5EiMHj/1lpGfmHHcivxi1b9ouCx8Oal4RsvGZ1zVvDniO00rRvF+p6kbmdrK2EkEFjaFd22OT94zuHAKELhu+b8WP2jp/CfiOF9Ym09rfxH4Ok1nw94Pt9UTStE0uW607y7K6mjT92GRYluBASd8gTIBPH5FwB454rxA4sxeFyjJ5RyenUanjalbkp05RivZQqQlRThOq4tcilLk5oNt3aX1OVfRwzfM406dHF/ulGooz9n/ABI25uaEJVIt80ZRsm1az5mtL/r3LpsV54o0qXUrSK90fTdU07WNa02eEONWtbTU47mS0G4FQZjbom7Hyhtw5Ar8GP8Ag5G+M3ir4xeOfgj8IPCuiaxe3HjPxlffGPXdFsYGu20nT7S1tdA0FLl0GxVRJNTJdsDdGxFen/Db40fEfRvh03xS1D4n21hoC3aeCrvz7ya91vxYLwtPBIY5HbbJBFEdrpt2I4ycua+MPiZ8Tk+P37Svj3UNOeZ/Dun+O9M+HPhyF7p70RWOnWtpPdIZW6t5s17vIAXeGIGK/e/o/wCb8PfSA8ZF4WYSdWnSw2Fr4mviYpNRhGrSXs6alZS9tywvVV4xSSSm7pfz79IHwywnhjhKufU8VTxOJk44OM4qUeX/AJeThJN8qacb+7zXVlKUWuUrfDLSNO0j432/h2wtEtNL+Ffwc0jRZIEcypb3OoTPqd+dxPLMJASfbpiug1TVBY/BXW9fmchrvwxq2poxfJeW9up/LA/76FeafDTxD9v1L9q34leduhm8QXujabMOVaOyt5NPgC/iYunc1a+NWo/2J8FfDejbwv27QbS0kj6sxaJJTj1GXJxX+1eV4f2tGnbROcPujGpN/hNfgfxyn7Ok+Xo/0f8AXY8O8S6n9m8YXPh7cF3/AAT8HaZGu7nJvdSlIH18z6819i/CmZPFf7LmgeF5H3i+8F3mhurHqZhdwr+O5ovyFfAniq6WX9orTtLLDZL4L8JWewdtsF1MAfzz+NfWn7MetkfDbQLRySltFdTlD/ELa/RnH/fO6vEwUI5hWxns9ZUqifzjWxN/wmcFXSopJ6rl7dtD7g/YC+It+PAvhi5jvJFmk8E6Rd3kYlMe+axe60683DPXdDEPriv6HdE1w6x8H21MgjfZI0jHk8AnJP4H86/lD/Ze8URfDzx1ZeFriQpp9v8AEvxj8NiqBisUd3NB4g03I9NqMoHX5jiv6gND1/StN/Zb1XU1v0m8nTZZyjOFCRpExGDjPHbvzX+eXj/lVTKPFTE1p/BioYeul2svYzf/AIFRk3tuj9s4QxCxnDuHglrCpKn8nLnX4SR+TX7RP7KnxC/bb/Zq8XfDX4d+KPCHhTVm/aks/Gl1qfjI3g0qa107QZrVoU+zRySGQvexsMrghG5Bxn+Pj42+F9Y+BXx4+JHwX8UWP27xX8MvFt/8PtY1jSZvL0bUZLOfY91brIFlMMgUPGXUNtcZAr/QA/ZYhdPhGl/CXMuu/Ee/vC7jOQkNtbqR9PJYfhX8LP8AwUb8QQeJf+Cgv7WOswzwXUEfxh1bT1mtsBJP7OEen8Yxk5tjk9yDmv5Fz7IsHjcHl+bTbVetVkpWejg5Tns7paPda6n6JxnxBj8kqVaWBlHlg6aV4p6xp2/BxPObz4eaf43/AGW/2gvi3Noshm+Dup+DvC1hqPmkRx3PirWp2Z2Tu0VvpFxED6X/AKgV8r/Dy48udoHJKzxgw4PBywBz+Nfst4H8PWHh3/giP+1P4r1HTN178Yv2lPDNlpU86FfNtfD99p1ussbeiTyagoxwCW96/H/QtNXT7q2ktUQ210UIUkhY95UEjPQ49OteJiMonhuOMDmeX29lDD007b2c6qTatrpZX3vZ6n5RnNatiMNSxeP/AItZObdrL4mk1bySP72v2Q/CR+Ev/BJj4R6MRFZav4u+GHi/403iTu1tPO+sX2p6ralSOreTc2Zw2Qdqr0wR/LR4n1J7zUtSnldmnub+adpCclizMT79See+a/sI+L0f9j/sgeEtJtbsaZF4R/Y40awhitHWxe8lbwzbSXcPl8bo44jbhlHOZ84wGI/kE8K+CPEXxF1u90rw7am6u445LuUEnsR0x9fyzX579JfCY3MMVk+TZfTlUqTjWcYpNttzjayXXlS6LQ/bPDmNPA5BRr1GkrQu9rOybb9L792eU+KLkY0MiQKTY4YbCyLhmGAfx/Cr1xLE/h8q8oGy7i2x4yWyhG7+VZ/j/StR8P31jo2o20lvqOniSxu7eQFTDIkhyCD9RWZqJP8AYyjeUYXcKhRgl/3bdu/T9a/lShQqYXMaVPEwtKDacWmmmtGmujWq1PTxkny4lX3lv397+tT9dv2A7bVvin4X+I/wqk1W2lguvD8kemy6iy3L6IHTDSQhznJYAKOQCTgV7p4C+EXxe+GZ1yw0Hxbc28ukea9/pGpu97p2oQKG3NDuOUYDkdsHp6fKP/BMD4f+KPEXxQi8WadfXFnonhiVZ9ZS3YlbvYVkhhkUA5G/YcHgd+Aa/Wv40WE9hZax4l01pJJLW1uftwUukiIIny7jowxwc46iv9LvBLL1nXBOF4gzWjOGJoRlTp1FOSlOjzcyas1onpZ327H51m8lTxP1Sk4yjJqTVtpaXT9bX+a6nK+HnZ/BXwCgnVhcx/Di2mljXBCk2MR2/UCQfyr+eT/gstry3vxh+HOjqGjk0nwhdzSx7s7TcXaqCT/271/RJYTW09l8GIrTa8EXwks2aP7pVxYafGwP905yPSv5mv8Agr7dE/tQW9iSoXTvh5ppCKSuw3Et3MQR64K/nXp+N1V4Xwbp0IvSX1eHrZRl/wC2HmUVCeYYir1tJ/fJf5n5TtnYG42heufX/GqEXYk9I+Bj1J/z+NXpW/dNtX+AnLdD9aoQ8eaGUEBFUEk9MZ/nX8DyfvJHJX1abHFnJJwgzzjHSioGmXcctznnJOaKz5fM47G8oLeHbZOuwuDgcLkk4ArsvtLCztgjI+IEClRt3fKAQK5+SEJpzQrgLEBtwOTjP+J/OprCaIWJiDACJAwLMW27cq4J9iAfowr6HDzdGpCEtPcS+4+zwtX2U3Sas3BL5xH61Jv0i+jyBi1yBggnBBOPy/Wuw+HRhaPwwqk5s9OubiQkblLvM+0Af981ykFtPqAeCC1W5Hk4mjCtKpUlck4zgc/hnvXrVhp2kaDY2R/sLxHqOpWDtEH00paaG8e4vFNGSnmknPKMB0rhzSliZ4etiaMHJNRjom+vNfsl7tm/l1PHx9SE8yjNu1lv+H6l4TyJqUzO0iEW5BKNuI6EZz/PtX0r+zj4o8EaBD8TbvxdJYpd3Pw91Wz0K6u0DtDdT2VzFDsJPBLMvP8A+qvjDWLvxBc6jJcadBIlvIuwW9xMIpVPdWO0Z/lWjomkaneW96t9Hc2tz9keSzWKMXsV3ICNsTEMNofLDe3C46GuDhzMsRk2Z0MypU4yqQu1GdrNtW1vta+nmP2tOc5Qm2k9L/qf3P8A7E3i/wAOar+zn+z74rl1e3nbQvDulaAlm5aRtMkt4IklaT+HYv3gDgkMK+/7fxxqnxJ/Zu8ZxtdSS6r4C8e6lZ6rDDYtNcW8Zv5bmIm3B3Dako47bTxxX8837CP7Yn7KHhr9nn4YeFfir481L4efETwXoEeja/oo8C3N7Z6hNZyP5N2t7amRLoyR+WQZAjL8yleMn6W8Q/8ABQXwd8LvGviDxV+zp8Q9N+JmjeO7sQeMvDHiXw3qWiwXMcixo16r7ChkQs8mF2thSBnpX99ZVxzkmLyfJ8WqsJ1KVOk58rTcWoRuuVNzvvGyi2m77I8vMMseMjiYUKsVNz5oczSWjuldpJXTbu2fq7qngXQvjL8Mrfwl4nmjl0vUrHY0zRyxGJyuQeckFSFPTIxX86H/AAUE+Dnw5+BvjrQfCXgPUk1G9fTjf6vGlybiG2DMFAAzwxO7HGcA8Cv01+H3/BTLwtouhXY8Qaf4YnurV5JYrC0vtRtvtWPmUp/ojM2eBtxuOe1fiR8d/ip4L+LXxe8SeOPF/ivUPCWjanftJG6eBfEOuCys42JiitSLcGZ/nb7zICckkCviPpD8S5LjeBauHwGH9vXrThGEvZSvSgpOc58zinF+6o2bt77Zhwvgcfgc4lVxdWMaSTdozi1JtWt7ru7b7dDwi2sHMTXUqqqmQFWUksDwFDD0zjP0r+g//glR4u8P6d8Kvi34P1S6hstU8X6bqGm+HEuQ0X9t3Umm3A+z28hGx5VVMiLO4gghTX80fxo+Nvgmx1VfCvwgXxnqmjOsMzeKvEGhmwuFIQbx5KAhGLZYISxXIUsTk19EfD39pfWrDwJpvgm48W+JY9BS4i1+WysrprfThqLRoJLxFTbJDcDYil02sCgweK/mXwjzzLsg4yp4rEzUIfV5xvL3U5S5fdba069/mfe4908blVaHM7NpPls5Lzs30fR/M/fHS4fFd1/wUH/Yhg1GK8aa58G+OZLJ2RyUSLRrS3aJQRhUjXaTjAAkOcV5H/wcYw2Ws2X7M048m6m8HePNd0K9ICuI7e+03S7yzyOvzvaXyg4wTbv3Br8svEf7XfxE8S/Gj4C+IL741eNXuvhtoviE+GtaudeubPVPDMl7FZRv5V2u2Q+b5CK4dmEgUh8gnPL/ALaPxz8YfF/RPA+o+Lfifc/ErUtN8TSjT/7e1hdQbThPb3EjqoRQVUv0/hBbAAzz/b3DPFGU5pn+H/fQqc7fJacHdTsm7Xu0rNJJau97WPyLiXATxVGeIh7sab2s97QSd/Nb9r6XOt/4JC2MOlfth3fiew0y5urzwv8AB/xF4pme0QobS3in0uGafYPvBFuTuIGcEntV7/grpfeA/Ef7fnxXPg2S+0+8fS9E1nX5r5B9mudTudG02Z7qDbjdbXETw4LZYkOc/dr5Q/Yu+JPxJ+GX7R9h4v8ABni2+8J+INU8Lap4ZebTjBcWcun3Nqz3FkUljZWjk8hNyOuSV616L+2Nrlxr3i/whfeJJ7jVdUu9Lki1bxIiRw6ksKmOCxjn2gb4olgaJOBsRVA4UV9TjaMMbxxlreH5aeHqzqK6t7sqNWk27P3X717tOy+9eZh60qPC9d+1tzR5Grt837yE7Po0nGLXd38r/n34s8Yjwj4hml02f+ztV0yw+2Nc294rQxTzyQLEFYqpZdsUhwTn5h6Utn+0C2o3PiXWvFl/B4p1vVNNeyh1LxHJ/aVxYmQDddRl2yZlwNjsTt4x2r3H9mz4XQ/ET9oLxrZHTY/FHh3w/wCDIY9Yknsf7Rs7SeRybSN8gqZD85HsjGv0Cf8AY0+H+p7mPwztg0nyiSHTltBz36ex61/MfjZwJxp4i8Q43+zKzjgXUcXSUpKEpUZygpPlTjJpK17KzufsPhvx5j+GuGaWV4epaneU9v51FvqmtV3/ABPzh/Z7/aZ0258ceE/D3xP1W+1f4eaNqyXFzoqXxuVtoTNG1y1pEzhBIyohzwGIAJ71734I1yy8TfE/xJp3hvVLi++GHgzxBeeJvDVvO6mR5Z/NSz+1quUW4igkcELkAyNg819Fz/8ABPPTb6VX0nSNN0iQPhBeW0EqJzxnByMY6j3r5j0mGw+Hngr4k6vay20wfWL+wsLu2QRRXi2kj2MDR4xkO6MwPOQ2a9LwV4Qz/g/EU8qz3Ko0aNBzr/WOZOU4qCj7F68zjfknZpJcqXkfH/SQ8Xc0xHhJiOD8BXtVzKrToSjG6TUqim3yvTmfLZvm1Tsz6x/Yu0xvFXxg+IvxRuCWsbO5l0bTrpl3ALEvlqF+pUnj1rw3xNJJrfxp/Z7sphk618cNc8TMXYuXRbsxxHn/AGLNPyr7J/ZL0mP4e/s6W+qXKCLUdXtrnXLh3/1kmVdlJ/75yK+KfD6zXf7Qf7H0UqsV+z6hr8pILb/Nl1ScsT/wJevpX9ZY3Dyw3BOBoVP4mIr4epP1q4qjJ/hK3yP8pMtx1PHcWcU5hh3+6wsJYel25MPgcftv9uMXv1P1L+GF3He/H/4+bpQqWWh+E7RU4ySY9Zc4HXuK+fvgvtPx/wD2u9T3oXvPjLpVuGYneY7axSAZ/wC/ZH4V2vwD1pNQ+NP7UOpfMyx+JNA0ZDyxHkafdSYA/wC3ivM/gFc/afHH7QviANui1L42OAwBw626yZ5+jr3719dTqRxVfKp3vy4vGS/8B+s0/wD24/CcPgpYH/WNJWvluWU/nNYKo1/5I/uPl39viw8vxza6lECBJGUlbIJf5sjr0A469+9fBX2/Hg3RLEqCsfxV1oEEDH72yic59jiv06/bf0NbzQj4iYZ2XflRbuqb+uSOvHHNflhZ/wCmTW+jl9rQ/EO51NN4wGWTQJ5WH4tEK/APFehUwPG9aUNPbqCXnzSj/wDIH9reBOLjjvDLL5Tld4aTT8uWMvyUkfth+yt4q+HXxU+GGqwfEHxnB4N1D4U/Cp/CPhy0lNwf+EhvbZAlpDEV3bWEaRku+1VMgweoHa+HPj7D+0nL8Jf2d4U0PwHp2l6u+mr44lvFt7WGF71EmuL6ZpNhjUFwWVVUq2WyMkfGv7Lfwb8MfET4fa1rN9puuPqA1+TTL2603WLi0gaNIoZ4shQVVsStnGC2ec17zo37Mfwv8M3H9o6W3ifSrwgxyPH4iDPHtO47PMXIBzyB97vmvxHGvMuGcilk/AOCw+Gr16mIeLxFRSVWrGrUlKKpVIUr0pRhOUVJSbjze70Z/t3wD9IOtgPDvKsqwkZxq0sPSgp+5LkqQpOk5wtKMnzNyk1U5kr2SSPaNW+Nfwo/Zgl+NHwj1y50f4geJp8aZovjS2uILvTLJftMirPaARyK8bho1Ty3UAhgOxrgda+LHw1+A/jD4S+Mtb1e0+JLar4ft/E2u+G7C43R21/IWuvsV1I8ZPmwoyRuFV0DQnk5Brgtb/Zs+AusTvqPifxV4kju2LMJrvxZDE65xlSByRkAqCOCARiuA8Q/sz/sx6uFW6+MfiaB4IVS3A8QPPJHtwAFm8hiD/wLkV+TcPcG4ThrFYviLNaWCxmbz5Xh54mvFxpS9o5TdRSjCVaThywi5ybWr0urfU5N494XK6dbF1aFatjqkVzzlFWnNQULxtJOkuv7vl1sfSoQ+INI+NXjafxTpWgaDfeGrW00rwvHKJtfkl0y30TxZq19Falsx27JY3A3EbWYOqkFQKh1v49fDP4vap8Jvhv8OLPQ/CUGl+AvK8Wa0fstle6u9hbz399cTTAgNE6QqIUYb2dlUbmYA+R+BPhP4AvfFWlan4k+KfiC1/tuWXRPE2jWssZsorDUrOXRriMq6bwv2Wffj+8SeAa8mm/ZA0TwHqGqafY+NfH8ep6fNL4eu7tfspn/ANGdoWQlo8YBQ4Fej4pcGVuMOOquYcVy9tgMPjsQpUoVVJ+xVb2ihBv+E5c04cqTsorflR8twJ41UcHlOWUs5lOao0KHJGy5IuNCFG0oOSU0owg1zbttaHqtx+0F8MtH+FOo/D/SrKHV/ilrXi6KCDXri3jUWiQIwijtEA3LKJpA28gjYqnqSau2N/4L/Z0+OWpaf+0hPovj2Tw5aTwy+GtPnj1HS72+bTZAnnTs2xoY7iWNpFjfG0MUJwK+WT+y/ouk30V/beKfifLe2t8dUhljjsZczkYJOF5yAOhHWsnxR+z9eeK7+HUb27+KGqXEUXkwK/h1Sig4BywXJyMLySMdq+G4wxGa5phYZJgMNDBZfHlj7Gh7RQnCN0nVjb36jXL7ykrWfV3Pv8x+kHi81vgqDlRwjU01CS5/eUUnGXN+7UYprlS66NW1928S6zePYeBvHWvLa6H4K8ZX9zJ4P0OAgNNp1vO9mjW8IYmNXuYp443kG7EYOMbWPK/sweIzaD4q+NNSc/Z/Cet+L/HpMvKxEGSCFd/rvEgHuK8x1T4VeLNLv/DOq65eeJLTQdDu4re30/WbMRi+uEjYJ8xG4d5CqjA2Cn+D5LzRv2aPicYUdNS+KHxYn+HWhpgrJcRSatPcXW3vggFT9RX+pv0AvD3hvg/hbFcYcP4OcPrCrUFUqxaq1lh6WGU5Xa0pyq4icYQWicHq3qfyJ9JfxMpcZ43K+HsCrUcKpVZOyXNUq6Jy953lCFNJyb15pOyTsfRPwyhm0L9lW1urlduoeP8AxItzdMwKs4ubsyuT68Wmc/7XvVr9qO+NtongPT0ysj6ZDOYzwGAtrYLx07E13/jXRrfQ/Cfwx8CRs0droumfaLjaQokkSEW8eR15ZJGH/XSvnz9pHULy81XwxaXgYXOk6DYw3iE4VZXjJZT6EKq5Ff6rZfhXhcqw6T1XO/PRRpp/dG/zR/LMKvOpJPY801i8aX9rfw/CGLLcaX4ThCsvY6cU/m5r6R/Zq1EW/hrwpbyPhbjX9Y0WYEkfLP5kYGf94g49q+Vo5TdftZ+BJWZgt1pHh2VM5XHkQKP/AGU17P8ACe9l0vwq4y4m0zx3epB3O9b5xgd+3avheAU8Tnmf4WT2xFWH32kv/TlznxNuWMlu4x+ej/roel+LdcvfBeteNfFNudk+keM/CPxPt3B2/et5NIvif94w7W+tfvXe/ELZ+xwt3dX7WWpeJLqy0q1tDNxKLn5yyjryiuenRT61+C/xs0xtQ03xZDGrM2t+BtU06MDkO1rc2+p2gGPQXMuPZTXtXgL9oOf46/D74C+HI/Eeh+DNB8M+CdNHiD/hKNXW1n1HWo7SK0vbggHCQo0MiRg5OGZjgnFfxH9OnF0uFcdw9xF7KcliKWKwtorTm5qM4cz+zZOq101Z+xeDTeYYrE5dUmkoTp1rtpOyVmkm9btx0Wp/SH+zKn9mfAX4azO4kM2q6hqE2M5w1xM2Wz/s4Ofr7V/nZ/GvxIfFPx2+N/iX7QZx4j+KXiTWEuGUfvlutZvZgT9Qw4HrX+gP4E+KPwwX4S+C/h38O/iZ4G8Ya34e8PXVnqyaR4gin1OXUJrWeZI4LUHzCIzucvjG1hye3+dTem6/tfxDFdjfqBubieQkYZ5RK/m8epJJPuK/ibOsTh1g8moYaaagpJuMlJKShHS6unvp6pn1XH9WVWdSvJWVSpKSvppd20evX+mf0n/td2Fr4X/4IOfslabaaVpunv4yh8NRXENkiwtJJPd3Wry3bqBkyzNGzOx5YzMc4xX832gTvLaWUUh3S2t6sOAoLgq4wMe+RX9Df/BR/wAR2Vr/AMExP2GPCGkahFqWj2um+Do4p7SXzLOYweFr24laP6M4B7gqR7V+Dfw1jsJfFeog24vIZ9G1G4sowgdIrqWzlt7Zuf7k08Tg9ioqsxhCPEMcUpJWhGk/S3Mn8m/xPluJKcorA4JatUKf3tv/AD1Z/d18Udak1P8AZV/aH8baiv2jTtO+Dtv8M/A8jsrtHJpuj2i6pcwqVON0zpbs6kcWeMV+DP7E3iHwj4U1nXfEniS8tUEEHneU7r5pVWI6H2r97v2p9BT4b/sTXXwvi1F3l0X9nHU9W1+WOQLBf6hLd6LHdXc5x8265ubxF55Ljg8Y/kB8K6hLeXcy29yBFICJU8woJMdiFOfUfWvzbxe4rnwnx/lGfrDqrOnSqWi3ZKbm190U18j9cySjDE5AsMpuEJNf+ApQUe1rpNvzdz0L9qnxLofjL4y6/wCIvDjCTQ9a1SW9synyoAQiyf8Ajwc14pfSf8S+TY6MkV5DIzsRyNjLj0zyPyrR1iykvby0uUwkVq8sGGG+Tc5VhnPYAN+Z461zF4XuBdWisryzMLtGbKI6xOVOAOvBGPrX8jZnj6ubZ3UzetFKdWpKpJL4bzlzO3ld6eR2Yucacq1FfDG1r77r/hz9hf8Agk18S7Pw78Rtc8JXEhiHifTGisWCkxJOQqMW/wCAbiM5PBxX60fGq9mj8GePZHsb+yt/+Ee1KJ0uoAqsqW0zM2ee4zkcY9a/mn/Zb8b3Xw58daX4mibL6TqlvdFA2EVN4WVn5BwEZuvpX9G37RWvWWpfATxt4ksr2KWLU/BtzHbGWdZJ991AY9kPcZZwvy/3uBX+hX0c+JZ5h4e5jl1aacsHGTS/uSjKav8A9vKS9LHweZKMcwoK38SSXe7XLf8ABpnldlPN4W+Ivhrwnfb4rWH4dafBaXRUhYmmgtNrY5xu2EBecZNfzK/8FZb8XX7anxCs1fI0bQtB0rHmebtI0m3lbDe5mJ/Gv6o9T8J3Pi/4j69aoHudS8I+FtM0zzQBDh4oAxVQP4gME5Ixjtmv48f29fEy+LP2vvjvqccwuY7fxvJocdwsm8SjTIINOJ3d+bZq7fpG1XgvDrBZfJ358RDl/wAMKVRNd9HY83DVFOpiK0eyT9W0/udrnyDLzE46ADqeh9apQE+TPknh1XsMYA6/41akA8p+MDbuOMqV9q1vBdppWo6taWuuSrDprR3VzcM8v2cN5VtLIi7+2WjUe+cd6/iClSdbEQoxavJpK+iu3bV9tTKtJqSfkcwRyeY+vcEGiunMPhFiWNxfoWOSgywTPbOO1Fd39kS/5/0//A0eV9Z1+GX3GrPIpy5iYK6ESeWN6Nj+LjocHpVaw0W8uYbuS2ge5tyD5qpOI9pxyQ54BIUEg+g4r7csfBHhNi4k0u1+RtqK4VemcjA5445resvAHgQE+Z4etJwcKw80pFubOWwCM59/Sv07/UCrXqxc8RFr5p/k/wAj2nnuEnNSdOVvl+f39D5w+FlhpVtHqUJln/tKQo/lzIrlY+hVWBHIJ569uK960+2j2nyzGDuBxGSGbA69D/8Arr0fTPCfgfTpEubPwxYW8kaGM3KWytKASQRnJyOmeOwr0rT3sLXyxBFbW6NnaVjChEJxxhcDtX1WWcC4ujSjh5YuMYLS0U3v62/yPHxeYYevVdSlFpaaN/1oeNWel2lxGVn0+4nZn2/JZ/aVOeTngnvW1b+ANP1GaNP+EeuMt90pp8tnK/OONoXPtzXvsF5aI8LGVd687fMGDjvjHHAH511NrqybxIZJY0L5OGUJu+mcjv8AT8a+pp+HuBre7i8TGa86cX+Zz/X2vhVtv0PB7X4FXF6EFnbeJraWTICKy3Fu/PA2ygj9c1s2X7OPjWR3On3ECMF3hbvGmzBf9+GULnr1GK+hbHxNCWBKNmMYAEsZGGP3QcZPB7dhXQx+KPISJhMyIFJQfafkBxtIwc47Y98/h6dPwn4QrWdW/wD26+TbyWgf2rVjLVq7+dv6/I8T0n4G/GizMa2mupbwqAwSLxYtwijrnypoWzz/ALXpXo2mfDf40Wy7r7VNMu7WIB2guNCF0WzngvbyKT1H8PNeqWXjG4hji3X1u2+MkoU3NH1BJwBkcc59KNa+Jmq6RomoahpOnx+JdUt4jNY6HbXY0+fUpFPyoXJ2jJGQT1H4V9DgvDDIcHBvD4vEJJbe1bVrfyxSv2tqZvNZtXmov5HI2nwx0K9eP/hMPD+gXFwQXkFtpjaS0hHP3pkByf8Aerp7X9nb4Q6psMll4t0yaUblOiX8FxAe4+VWkOMnHPqa8w/4aL/aMmiEcPwE0iyMchjiOt+MijuAx2yGGC3kbBBGRuJ45qP/AIXB+0FqMqW+o6X8DPCss64iXVfDviXWrqPHDNHiKJHwSScHHGazfC/BdaXscRg1Xd7Xq4Vxd+3POMP/AErzNaWazik4Nx0vpL9F/kY3iD4RfCXSfj78NPBkHi9kt9S8N6pHqMXiZp7M21/KYG0y0dgq4e4QTsuMA7B/eXPW/tFfs+aH4Z+CnjXxHAvhq0Tw7Yx6ums2Oprc3cLJcRgKiOxYtKGZcAZJYAV8pa/r/wAYPiZ4ri8O6l4z8LNpdtrF54q8NfEOfQ7qw8OWc9tdaZI8elKVkuktUazjSEFjGDHMUI3sW9J+K5+MvxY8N3fhq68b/C/VtLnQgy+GrHUrG4lmEhZJZC9lLlgF2hNwTnpnpdLhvhbDS+u5PlqVSnG9NpKHLNX9xXnJuPNaSnB2fO7S0ucEs1xFahXpYm/vN+d07K72s128j54/ZuvLPxb8bPAukeD7y9uLqzkn1XUBOkpd4LS3leddj/MzMDjIP8XTivbf2utUGkfEqwh8VTG2g1DwdA2h3moobi3l8l5454olI+8jspYMOkikV5N8DPhr8Rvgf48tvHlroHjLWtfsLW6srfUvCN7Y27wJdRtBN8l3EmcqSOeMdu1ep/G7R9W/aN1PwynjG8+Omj+LNF3aToF94r8AadqOh2aXk8ZlZpdPVVaNWjUuzMCirnnmvbyjPOMakP7Xq4WCx+sI07ctLk00cpTTU371lGTV7aq7Z5lWngo5b9RjKTTnzX6326Lb13+R9KfsC+INa0D4P6zNpjaNdS3/AMQbyS7nTSY4tQlWO3s0gSdlw+1cP5Yxja57sTX6A6f8Ttetd76h4e0q5VW2q4lfTrhh1YckgAAjtX5cfCL9mf4jeBrYaXe+LtF1PQb0yNqM2m6jqmhalfzEbLeRRFGqIIlDZV2k35PTAr6OX4FfD6zsJr3VvFvjppFgMtw15dwahakICX2nyzKcgHaOWOfetMJg/FChTg6ODTe75q8YpN6tWlGeivbSUtnZtWZ7mGzLKoUI053SSt8Pb0tvv6eZ9R/Ev9ofRvCfw58caz9khttWg8N3NtokEOswX0731xGbazQJw2fOmiPHOFJxX4rfEKN7PQ/h78N7MGe7v7uAX0SkmWVYyjSF893kYH8DXvOo+M/2d7K5W2t5vEviS4tHivYILfw5rWqnK/PExFvAU3ggZRmDKeCARXm2jz+GNT+LaePYvCfxA1Tw/pmlGLRPD+jeAdTup1uwpILyTtuw8m5iSSQCBjiqp5jnmZQll+fqlTrSkqf7upGajTcoubk0ou75bWUe3ofj/itleOzOphc9yaLrUcLCpONKKk6k60o2g0mrcsdNea63P0c8Z6jD4W+A62UUiWqWXgtrQhCGKH7MUIHOeMknj1r4+8NW8Vr+0b+zHZTZWbSvA90ASckE6bNORj6l6u/FT4jxeMvCmi6H4v8ADXxk+FHhi1sb2TXtbu/CY0ldWv3WFNJ0y0klbDxyyNI7jAZhAqgEM1eE+EfENzo/xH+G3jnXIPiStp4Z8SeJ47i+8T+C9QhSx0iSzvrHSVWVYmDtIRbl0QkI8jgYQCv1HiHPMJVhhYUGvZRq4WzvbSFalKTs7NKMdm9+WXSLZ/IHDnhJxdlHBWOxeOoTWMxH15+xUHOp7+Gq06V3G696XPZdVUhZ3aR9yfsqeIRJqn7VuvO7MIPjLLCZgfl22WjWpAJ9ixrkfgLrSWXw98X6xKxWbV/ildEMW5d5hbxdfXO76V4b+y98UvCPg74Y/HWHx94m03wr4q8cePtW8RaZpettLZz3kNxY28FswJTHzFXGCc/Kcisb4b/GDwXBp3hrwRFqmqX39keN73x542n0rwvqOs2en6dEjvFJ5sMLB1LyRAlM7NozXLkfEmChgsqr4mtGM39Zk4yklJSrYhuKabunytyafRN9D5fM/DTiKpmnEWGo5dXkm8DBNUZtSp4fDJScGo2kuaKiraOTSvdn05+2KmfhOiIoMhuo5GkJOMAEkY9eRX48+EWlu/i14c0oxmSHUNfhLowGWafRrqFMH8WzX6q/GX42fCP4ifDjWdL0TxRLf6m0a/2fZz+EtctrptxChkDWXXkHnFfnz4d+GHxKsviL4B8UaP8ADD4i+KNJtNdtdWvrzwz4SuL6BYbZLmBwrOI8viRCFOOOQ1fD+LkaOdcU4DMcmqxr0oyoObpNVLJVLO/JzNb3fkfrPgHkfEWVcBZjlGaZdWo4j99yRq0503KUoacvPGPXRW62Pqz9kmx+Jetr4+8KeDfHr+DYdEuLPUdT0579raG/eTzLXzQmQjMvlKrbj/EtfVut+Htb0iMnxx4z0rVGROTc+E11IFQTn9/CcngZ4Oc1lfszfAjx94V8e+MfH3/COa5pejeKdLe1j0TXtNi0vU4jLLFcBpg0xWPynVhgZPz9sYr7w0P4aeKvEP7y3sNCliGY5PL1CLU2XbkOrrEHIbIOQeetfMYzwkq491cTUlWjWk3bmqVXS5U7RfslOMVeKTtpre+rP7Z4K4lrUOHMLRxtFQmoq6klGS6tap7N2+R+cVxrX7PcLsmsj7XMW+Y6JaalYyMT22sCvp9P1qjdeJP2X/LYQeHfircsF2/uL+3SBWI6/vCCOe/vX6VXv7PvhnVXEev3fg1yw2fZ57RbuWE8lkJfYSRyRivn39oH4J/s+fCzwHceILhLbXfE2q6raeFfDOh6Dq1toMNzqeosY7R7uUs4htowHlkkI+7FgctXwGa+BnGrTq4Cjls0rWdTDWl+Lq3v+LPuaXFuCjB+1dVK2tpXt59D5BsfGvwWuNPgk1PwnrN7rjRMst7d3sslo+xisewRnpsCc4zlTXrnxE+Kuh2viW013QdC8DW03izwrpnjBJ9Wk1JDcSXdlEl2xJXbn7VDdKT1ypzzmtn9nH4UfAT4vL4nsPH2k3/hnx94dWz1m+gsPH8OoeG9Ys9Ta4+yy25VYyjI1tJHJCxLcqQea+1pv2X/AIWSeEdKi03SPDepjwnfy6Zp8uoRSalcCzv/ADr1YNxduIp47uQA8D7W3avVzPwm8S8Tm+aYmnDB0oVa86kJQg1Uv7SVvaLkTUuWcr63UtOrMMq4iyuWXYaMKkrKEY62a0SVlvomj88LX4//ABXtxHHoGleArsIT5EOkSwak5XnKlHcNxjp+lbUf7Qf7SZ8pU8ArKrHb5kXhecAY6glW24GOPbpX2rJ8HZdGjjXSfDfhlAvR7GO2t2bkZ2l41I69d3UGs7UNO13S1LXOjarbwKMI+noZjGMdSImOOg6nvU4fwx8QcMr186xdNrpTScfknH89j0f7Xy+Saapv10f5n5yfFHxv8QPiFLZJ4u0a90xvDu+8ktbaHMdvPJ5ZEkyKMoGjQgBv73WuT0C3sL/X/wBnrwVtSDTPCVnq/wAWfFYcfLbzPcTtG8q+oWNXweocV7l8TvCxfWtf1uDxRf3l74qvkhXTr4y6XcWjTNHbcyE7ZI4oypO7Bwp61458FNQ0TxH8efjBqcdvBf6domjp4a09VfzbW6t7JVimXjIIYRjdjs31r/XTwWjw3hPDLh3h7J8d9arU4xhWnJctT23L9Yr88XGOrqRS2UWnGzaSPxDiapi3nGJxOJhyxd2rO65dIxtq+nzPo6KV/G96nip7YXGlyXJi0UQyrOlklnt8pbhV5UO20FsYHOa+bPHN3ofxc0PUPFGhNJaeK9L1FYPEnhydwbuxkt4zFMAOcoGXgjrn6133wgfSrXSNavp75dMs5NTMmkCXU/sSaYUdMsGLDhoztIHB2LnkCvi/x9qln4c+KPiDxL4S1mHT4LjV5JnWLVI0t7pXlkDN8zYcHCscjHz1+6cR8R5Rw3CE8yxFOnRVoNSnGDUXrePNLVqyv1drrz8TCqVRShS6eX9feXre9Zf2nPhNIEZZ18P6ZHdBjuJwJlB+uAK+h9K0640u18VWCRyINN+K91NIO6QyyNMrnvglhj6ivlPxD440XSvjv4P8W3qXL6fHo+mXrf2Xpb6peSoFA8qFEb5XLMzCMjcwK46gH67sPiN4I8V6tfL4O12DU18QQwT6zZyQy2Oo2dzDGN6TW8yJJG2QN2V+mcV+Y+E/FvDeO4q4kwdLHU/rE8dJ04OcVOpT9hQip04t3lFuMtYpq6eyJzBV6VGjNRfLyq+jaun17PX7j2v4uXum6R4Z8G63cyCK3vdcs9OupHxiOK9tZrCRjn+HbNGf+ACvGP2edC0a88J6/olxDbfavC3i6/0rzfJWV3iZ/Oj5I6ZMmMelYf7RmuS3PgvSPDckNxdwpGLcGN3U4hmU9hnPy7QQc4U1w/hLW9V8Hav42eDRPFl54b1vUoZ4rjQrSdbLzQgdgzBdjYWXpuyNuK/Lvpg4PA4rwsxlTMVGSwc6NaLteSc5yptJWf2Lbd9dlf2OA8dVwmd0qkXf2ilH1SSa/Hoz9H/hPrnhj4S+KLHxvLYS6h4k8PRy3nhZLXX4dE0mO8kjMUTakhhd5bcCSTfHE8bMCBuHNfzrfG/wTqXhD4s+MY5Es3+0+JbzUYRpkwubF4L6V7y2MTAnCMkqjacFWDAiv0k1TWfA2u2siajoPiKAXcbQy3UujztPDuG0MskYbBG7ORzkCvy28T+BrnwxrOu2EN7/AGs0VzL9ivZLi483Uot5ETzFiCrMhUkdm4r/ACLp57hsTXhh4Ri6MLyi4Tbkpe7ry8ml7Jau1tNz9d4gxM8TgVDltaV72Xa1r9T65+KHxq8F337Ef7Pnw11zW9b1Lx5oXxD1C4htrrVorrTdG0S3GqQ28FtZIDIvlm5jDSOR94gAjGPk3wn4isfC+rS6hp1jaav/AGno0thFC8hWG2aaWF0uAy8hlMJGP9o9Kt/EfwJpHhzwf8Jdb8O3lvr02vaHdnWre31BLrUdGuvOWaWKWBSzwgGZ4wJOT5RPc1xOn2Mumf2bc3YGnadqd55EUl1Isu90KNLwvzjy89GABLcZNYwz7Gwni6eKhGMr3jZScoXUVGTnL3WpaX2UW0rX0PGzDFVsZUws60ryp04U1srqKur2WrXndtLU/fz46/8ABTP4nfF/4S+KfC+v+FbeLxv430/TfA+oX2j3v2Xwd4H8KaXLLdJpmmWu3zbm7vruRJ7m6uCuBbxqobGR+T/h/Vo9F1O4mvrPVEtbidpF8h1kezBO7Chfv54HbrXrOkWngDxIGPhnxM3i1icta6fqdppd6rAHcr2suZVIxyCufrUk/hXyJnRPht4huWVymbi+nuTjjnMcajHf8fpX4bxXguJ+K5U6ueNy5E0pQjKW7bbvTjJO8m23frbRJJfpWHz9YeEVh5xtpZWSSsklZXS0SS+Rj+K/HXgC00iB/Dq+JtY1Zy0uoRXOnf2cHLMAqRA8ZUM5MjPzggLyK8B1zx5rN1qGhS+HfDD6XHoMQVbu5H26fVHLb3+0x7iChyV2cDaTmvoCfS9ejEn2b4b2enAncklxpUkjKMEEFpm/2gT9KzTY+N50kED2Wmw4wFi+zWqkdDkqpPA7V8bh+D6WHShatJrVfu5f+3cn5GWKziviqnPKUVzb26/mY9n8TtHvobl18M+IPCWo3aRiex0izuNa0WUiRWl8kn9/HGVDEIxkK9N5Ffot8JP2ovCFloFprHxb17xl4+sNAvDB4Z+HP2qbw7DYrAqTRTyWrxoJ1d1MJWSUlQwbbJyo/Oe68K+Jpyv2vxHIm9sE/aZPLXnBAKgDj8qxbjwQibzd+IxIScOmwyEdD1LfTk19pwljc54Mx88ZlaqWmuWUJyjGnNdFOF2ppXbSlfXVWepzzzOU6SozUHZ6O2qemzvfovXVPQ/eqw/4KcfAjwnoHiTW9M1zVrX4jeO9RufEfjK41PwbdzrBeXZY/Y7ArI0a21suyKM9W2ZIxxX8qHxU8S/8Jl8SfH/iwyvI/iTxnqevCWRRG8y3V7NOCR2JEgJH4V9PatovhbRo52vtXkmkgs3u2tQFtpnCrkbQQeScgc8+tfFFzL5skknCmQtIA5y4BYkA/gc19Fx54g8TcavD0s+cIwo35YU23G7teUk3L3n366nnwpxoUGowtzvmva3N/wABX/QrsQUdRu+YcjOAcisu3ZTDgjBV23AgFRz2qzJMq7QGB2jccnGTVGHLCZSu1C2/J7Ann/PvX5tKT5kcVWSckriMzbmweMnHzGirf2WM8i4wDyBsPH6UVHLP+rGHspn2Ra/GbSmTyr7wxeTzQsSxg1uKylJ6kn/RTzkDrWjafGvQmuYJJfD+vWqRoRNFa6xbSrcNjC5LQjGOOAR0r52eSSa+1LymVR55faDg4zyPpVmwmUtM0+JBG4KfNwuVx07/AE9jX6DS464kvyyrp+fs6fTz5b/j5ELC0Fb3fxf+dj6Nf4zaQfNW1k8SWbgnKOba6aJSQQ2FxkDng+tamm/G7S0nUyXt9ukKY+06cjx2y9CcLMCf5V8uWIM+puIpGgjMxG5OBt+Uckc9MVfV1OqzLN+/CRxgFlzng9fw4roocecQRlzqqt7ax/ysWsLhrK0dP66n2RovxjtbpYDdTWltGHfZK1n/AMfa/wAMjIs/ykjkALgZPWtgfFia2lJj1zRZYmfzEM2jT7kUHII2TZYY68dzXxvpNrZ3PiBA8UJie1OMRglRggjp2zn8KNUgsrTXokit4liMEZRdgCtknlhjvjp7168fEPPvZJyktHa6bT6egRwGFW8NPU+/NL+LunxCM6ivh3UlKnbJbXGqaQ4BB2gxmKRc5AyR2rcT4xaNJK7Wej2BtvtrJZyXHiO8SeWIMcF1OnOFcjHAYjOeSOT+e98bSa+sYVjRY0idj5eURmJHDYOPXHpVy83W8ujHT5ZrMSF94gupEG8bAc4bnkmvXp+KPEdOn7Km42XXli397i3163+Qf2bgW3Pld15/I/SGH4v2rWl3fRaAkun2ahbm6h8Z70tt2IxuEunJzkkFQeM1pW/xm02WGFdI0qScBMThvFFjLGWblTuKqxwMgdO1fnDrGqX0JstKGoah9gupVnuLQX86208h2ncybsHnPbrXU6tdXOkx6XFp11f6ZFcyRu88OoOxeMbt4ALHuBn6e9eq/FzPYWqUpPljFKV407819eW0FZbb63uVDJcA5tVY7PSze3+fU/Riy+J2tTx7x4WmLxDhE17S2W4T5iChaYbSuScevPareralo/j3QLix1zSPG1jlBG1r4c1Sylv54mZXkQ3MF6CobbtZCAHVypwCa/N3xH4m8Q6bBavp3iTVondog7i7DcNuyoJGf4TTrj4k63py2K2HiDWY5JFV7m9mulfd1VwEKYwSVraXi/mtpU8RH2kWrNSUGnfTZRX5pep0rI8mcrVFJW7P0eh+lWieJPA1pe6fo8vhrxsbW3SOzi1DUtOS9TTgpVFhFmly42gAf6tTwOhNex3Hii10u5trfSNN8ZazaCVYUudO8JXlrp7hwu3GUBI+YnlQQVPHSvyjsviDrSWkeqx3a6xq9veQNp2g3mkCyWeKRJGa4uLtYhtiUiMhFbzJPMXbhcsOz1C9/aU1iwGpp4uudPstU0ryLPR/DjW+l20EDySQvItujGSCUmJv3rYlZZODtbLJ/SBzPLMM6WHw1OpXurK3LyxVlZuLfyTjfzSaM6/DmRwXOpVNPR+e+v4fdc/Vrw9rN5repPBFaajZRyF4INR1myu9J0W9kt4xJJb293KixPOFZQYR85Z0GBuFGpfEvRfD9ydLuLq+lvkY7rS2sprsxlSyjzdilT90bXXKMDwxGM/OP7PnxQ/b68E/Br4kQ33g/wAe/GT4H6B4Rgs4bjxYrDwT8Jpy9vaxaysz20j+Z5MaxO9rtu2SBWEhETEfKeg/tufGzRNB8WeAPFGi+DNb8J+MNbXWPE1nD4YtfCXjdJIGd4be216OI3EdvHJsP2WZZYz5Q+VW+evFw/0q+PcNXlhsfklDRpqarTXNBtL3YSje8Un8Ukm9E0veXIshyKduepNeWm3np+Cvsfp9pPxT8KX+opp764tnfLEtwx1ib+zLZAflCebLtTP+yTuAOcAV048ceFd8Vt/wk3h2ea6naC2aHXLOWWR1XcQxLYUAAkE4H6CvyQX4mvqPh+58TaF4n0Sy1vR1so7/AMB+I4bs67qU15FeSz3emTRyeXNBEbeOPMjh2lnAVcA44PTPij418QXMoe7s7SKJgJrJY72xuMNgqskbMWGQVbB7EYz3/Rsq+k48Xhb08NGVVPWPvRavbe7d35q50x4VyurVjGjWnZ7bfp/XzP2+g8RaYZ3jjutBmWFj55OqadKAxz95t+0k7T0J6VzWueKvh2ts02uv4TjtnnNs9zeWlvJKzgn5RIoIGBg7gewweK/JDSPiD4h1G5lsBeaTafZyxWRtQvIUYKxQZATOSQcZ9auW+u+LfEWsTaZFcaD5a4K3st9elJjGqk/KIyTycc+hPevYj9IXFYiDjHLk77Xk2vu5b6equU+CMv5YuniJXb/l6rfVf5H6Dr4X8MeLta0K50Dxj4R13w94cuJtSl0J7Oe9t7eZ0eGKaV4mGfLMilA+MEcEE16xoGjeC9OuUi8UeLr/AFK7upBDHY3OqXOlaOkrYKrBaiTqccbyxbivzF02fx19s/sn7X4aj8y3SSOeXU7iKynyHJjMRgJJXaTk03xN4t8eeFRbG/Hh67t/IjMUlrrDq8uTKE27ogcKYmGRwCRXRT8c6GDoqo8tjJq97SlyrRdHFvTo7tdjmlwLQq1J1J1pRTe7hfW1ujP1gvtF+EM0D3ep6B4XuIo5RFJJrFpHdRpKjOm0vK5BbgEjrk4x1qgugfAa4EF2nhP4bXFzGrrHdRWFlDhAFDLIy4Zl4HysSPavyNg+KniyWKAvBa3bTXe3ZcXEEttERjcSxj3E/Nxx+Ne7fDGz8efEXx14a8IReHtMt4fEd7Fp17rGnaOPEB0mKUjbJJZQoss2WUYRASSfY0n9IvLKUvbvK4Qjp70pJfPmcFZLfX7wXh/RdOUvraaW/uPT116v/I/WKx8YJaRxjTdR0+5gjbM0ULrJHbggAAPkghuNoXtt5q+PiNBqBRm1e3U4Iit1uklYkbUXb8+exOT1x05r8847f9pfwr4o8Q/D2w8DaR4i8VwW0sen6V4d1DR9dvbGOItc/bGhFxm1Jt7O4wku1iMqFbOK8k8Uz/GDQtMgv/HPwne30hFh1GzfUdNgEEq3jhYLq3k89RIk3XzI2YDac4INeo/pO5HVw9Grh4qbqXsvaK2jSsmk77p6X3XcijwLSlKUI4iNl15ddf8Ag6H7EQ+If7VtpkM6XkDQAMbOKRGkQsWKhlHJ7YOcA/SvKrX4b+BtMm8vRbTxTosbQFSLfxjq6wbcYWHaJvu8HCtnrX5iXXxWj0zTra88Q+AXlhikFosdpfskq7hnCrFejBIU8kEVi3Pxk8Hamhk/4RvxpYlZdlsljq88HzkbQuTeEfwDjjG2u9fSByutDkxGDTT6SqPX5Ok/l+htLgZKVpV1zLb3Xp+Ol/T7j9SLv4Y+FJjJfi58QCVX3rK9x/ag3cnCm5STPQktn5se1edeJfhtY3U9o1x4X0/xDo9tNHcpMvhCwk8R2Msat5Uo2+WHUb2AIwRngGvzuj+I/g2ezgtY5fito0/nAvNb65NdLJuyoRE+04GWI7dO9an/AAnep6db3F/Z6n4+1ix0y5K3UU11PZTWgjVywJF5uPABBBJ4OBms6njVkuIjzSwbS0b5a9/PWLilZELhOpTdlWi773h6edz7C8N+A7TWL1pk+G48NSahMtpq+veMNGj1+/aC2z5DpdSEFzlpAqlQEyoOcZr6C0/4WeCZvC3iDRrnxVrdut5fWGrWM9nqUWjM11aPPAyBol+6Yby4JBOPkT2r8gpvjZ4r1Ca4ubfxR4+jtI4jKLOx1DVLYwNvyu8mVsnBzu/A16H4L+JOp+LLaGw0nxl8atQ1lZQ5gttRu3hxuAbEexshckk98GppePXDcsROmsJV5pP/AJ+3vt0vZt+evoc1Lgmu0oxrQaV7e6o2Xl/wD9H/ABD8JtOeP7CfHnxM0lNQhW7gXT/F6XlndoPl3wySRSqAMDBRsgjHBzXounaoNFsbPToJru8Wws4rVL7WLtLi4uxGgRXmcYLOcZYt95ueK/PnQPiN4h0fxhqvw91T4s+ItK0547KK88VeMI5LrRPh1r93cR21na3T3MaxiG4jFzFOqggCJZv+WG6ustrfX/EviSDwJYftZfCTU/Et5N5tvd+G/GWl39i9vHOYbia6u5Jo4rYRL++2SEyMgJCALmtsZ9JjgfJan1fMXUp1vtJtyUfetbm1Ub79Elq9E2uWHCNac5TjVh63SvbXq0mj7R1jXrW/RUnkt5FaMxeSbdLhHZmBaNkYN/tcD1HHNeB+KfhP4K8SapbanbajrnhC6WCazuIfBskHh631NHJaT7SEg3MOSCQynDdcV4x8XtC8SeDtKtbjwT+054Y+IcthozXniiEfEjwvpDabMJfLeG0WK5mkuI+PMWVhG5VciPvXxQ37RPxC0y/nsL/xvrSXlq2yW1l8Q20qgYBXBNsVwwIIYHkHr0r18F9IvgrGwjVwrnKLSfNSlTlZPo5Qqpp6axdvNHn1eGsRLeUXHbrvp0s9Oz+4/ROz+BPw6sJFMUdtNJA3mSv4isV8QSMo5G2OcsoOc9AM8Vm+M/hv4HgZbjUbf4dfYCpaKWfwRFpU8bBQMC4tyMZ4OCB618FD9qHxypMd14nncRpkKdW0s3agj5SGeDLAcHpzgUi/tPa/dRSWbeIrxkcESxX1zo8gmyOCVMakjj6YxXp4Tx54XwtOUssdWlVfVcsbvpflqq5yT4cxLaVSUWl6/wDyLPdvEPw7+B2tX8l1e6td6dqEtummJqOnandzpEiENEUH2lwnllAQCoxhcV8Q/ErXvFmieMrzVZ/GraprMEyaZa6ta6jjUNSjtIYhbXTRBV2xvG0aAnd88cgJJBJ9OTx3ot/c+deXNnNI3zTWkGqWMEiFueQrKCeCcDjkipbJvg7rWtk+LLK38QQSwvbWOgXXiNLC4t5JcCOW2mtZVmMkbAkL8yndyp4r4nP/ABOxvEcVSwuYLD1JVYTc1VqxblHm5ZztKV5R558sknKLnK27O1ZEsPF1Iw5rJpK0ettE3a17Ld2dkea+BviJ8Zfil4iGjaj8ZfBfgS2trSS6h1jx7ai10hHUCMR+bFBI3mup+U7cDYxyO/ti/wDBQr9tTwToNt4C0X4veCW8KeHGbSNOisvhvpY0+WKJjH50b+UGdZApk3sNzA5PJrqPCf8AwT+s/iha+IdV0bWPi1oEOmxC80uTVfBdrFoOpGSZlNrHq13Lb2ojt0jkcyySFmER+8QceV+KP2MtE0uWGF/i5HLcSnYDdy6LqsYcME2tPaXMqjJIVd2BwSSBzX51mvjBnGPxUsFmnE9TE1k0oqeZyk7tX0U6vZpWS8r30OihlFfA4aEcLhFSqXbc0rNx0SjbZWd3fd312PXov2+P24tDtNS8HRfG34ZXGnWen3VxPLpnw70TUhPHPFJczGwuWCGdlVZCfKyYm4xkgH4AvNJ8X2+tTBNct9Q1G8kku2uPOS9t70iRw8iSpO0bKWSQ53c46YIrsNf+Bnh/w7NHaap48vrC4MQubT7folrFb3sW5gk0Z8zEkZKnDrkHHbFeb6l4R0K0uVht/FUuoq8qqkmm6fabt3AwUMnXjg9+9eVjeK6leVN5mqk4wa5b4lyavuk3Ulbpb3emrelljMPmWJqSlzvkbbSlaVk3pd2V3brZX/P3T4ofEv4v3fhfwaPGGm/Aiaw8P7bLRp/DPg/RI/FE0YiG6LUJrYmeRSrc/af493ORX0n+y9+yZ4z/AGpvhofHWh/C/wADXqRXs+mwNDqUejalqT2ht0lMFnE5mCiSdV8yREiXeo8z0/P6HwXocN4kl/reqT2sbRyzW1xHa6TJKqkM6eYrvtLDcobBxkHBxivp74XfHPRvgw9zJ8II3+Het39jBa3HiSbVZfE3iGFraV3ElrOs1sYz8xym1kJAJU4r3+HOKOH6nELxnE828G4uMqdSpGrUctOWcW4OL2s4uUNHfmdrHk5thM9q4X/hL5VW0s5L3bLdPllFr1Sla1rO9z9O/h3/AMEV/wBqnxRB4hi8SfDb4V6Zb6dKjeEL7x54+Nprs8JZV+yw3OnpM0Yg5cTOysyHkZxnhvB3/BP39uTT/ifrHw9gHjbwdZ+HnvbCIa34os/G/gvXL6KGQ6bZafeakI5BHfSiFY5twCRzh2UcCqXhP/gtd+1bZeFtPsJPEPwrvrjT0aOTVtU+FX2u81aON2ijuLnZfxxiWRUDvtVVDE4GDU91/wAFmP2ldcvdIvdQ8WfCYnQ79tW0yxb4My/YTKYpIBI4XUyJCiyvsPG1nyOQK+zhmnhDGpRqqvOEV7ycWqc5J6pTkpKTitFyxkrLS7PlKMPEyMZ+1o4ZuSe052i1pp7nV739fI5y7+H/AO1h4K8TaT8OfjB8FfiB4d8da5qFxpnh67svCc174S8X3cKySPFpF5Gsiyu0aM6xZ3uqlgMCuB17S9d0/UJ7HxD4fvrDUredra6stW059OuYniYo8bxMqncuNpIHBHPSvX/GH/BXj43fEbw5e+EPF2qfBa/0PUhHHe283wd1WK4R42DpdWM0WqLJbXcTAPBcwsskMio6sMV8/fET9urWv2gbHwenxc8XW2qav4AW88I6JrGm+BLq21DxDbK8G7UtSkE7K9zL5aFkAU53N/HgY4vMfDuthJ06GaRq1N4+09mk46JqUuZe8r3Umve231frZdieMFVhHM8JCMHdScJybTS0snDVPZq+m93ey5690fTZmYHTlBVyP9c6kE88KcjjBxiucvvDluoaMwShyxUrFKHzlcgYx15PB7isq8+KXhOK7mjTxXZX8DZeC4vfB2p6cXHHzNGtyzA98c5x2rnLn4qaJDIIrfxJ4Rltt20Sf2PrNozjJOTlyR357V8BjqPB13Oo6D6XjOndfdJ/5H1NKvmFrpSv5p/qvwHav4N0nUsi9tpLsxxBEa6ijuPKUk/KCy5C/wCJFea6v8HPB8sm9NOihY/McwiNsgcYAOMZz1r0ib4m6ZIA9vrHw+uZXB2LJJrKeWQMDcpiIbsR681y48d6sXd4rjwbd7wVaSG01Jieo4BTH4Y9a+XxeA4SnJcig3fo7/k/xN/rOYSu5XsvX9UeT3vwR0EF3jJj44RUYAZxj5s+9cncfB5ER44bllAckDYW3Dvz+Ve9TePNWgUs1l4XuATtKq97GMZzwDHgDj9a5+5+Id3ayoJNJ8O7nz5Yhubn5xgnIBi9q+bxmXcMuLcYpfJ/oxxrY3mvrf8Aq54YfhFOpIN44IOCMk4or29fiNEVU/2H4fOQDlrm7LfifJori/snhfrJf+Ti+tV/6t/kfL0NwEurlyo+YnqemW6VYtJlzdZDEsSf9k9Bn/PrWKjbp5d2MbipwTz71NC2C4BPcYBw3bgj3r87VRN2R7MZaWNSwmcXkzA4zKWAPGcjv+VXo59uoSFgWPlLgK31xWFbyKtw7jBK5Y8EkHjFTxTAXEjsoJOCecqBzzn6/wA60jNqFn0KUmkkdnoF20etSOFJ8qDaoABPORwMep/WpNemeXWYWctG/wBmRT2xtLcfrWLokqnVZWUkAw92PXI59c+5pNeucapGwZpH2quQcFsknIrojVl9X17mnO2k79TXmlImspFOcIUz1Iyf8/ma2ry6Vm0ONXijlSeXdv4U58vqe3PrXC3Fw7y24VmUsnJB2/xH9atyzSvLZLcbldMgKBgbTjB49cV0UsS43ey0/T/IfPG1ut0ddrt3J9u02V2QbTiNVlEh4wD044wR+VXNT1bz47VpmafYx2IW5yUIwccY6HiuM1IgXFqFOFcE4PIJwB/k+1F3cO6QqyANHJgMGznKtk8evNVLEu0uTq/VG3tHzTV/60Ox1HVXudNjaYk+XqMZQFhlBsJAHfjcefWsjUbhJo4zIR5MS/cL/McZYZHbO38hVS7nMdjHuDD97HIDkZO5W7/l+VRX/iR9P0S/02whshHrlqmmXk17YRXl2kazxXJNvK6loXLQopkjIYoXXO12Bzr1ozoT5p2+Wr7L/PsaTryi3J9tP+Cek+Ffinr2tavZzeMNU1XxJKqw6daTXtx9qvYbeFFhtrdSRuKxIioi/wAKgAcAV9w3/wC0d4G+HGr6N9t0a51p4Lez0/VfDeirFZ3djDbWyQy+dNMrKspkUlkUckt8y54/MfwbdSaLr2heIUAuW0bVYNRjtZXaKC7MEqyeUzIQ6q+0KWUhgGyOa9Y8cjw3aXdt8S5LPXZvB3ifxKQvh/VtftbnxXeeSsc2p28mpxo2wI7skdxLbBikkbMhfcp+Yq5g4S5t6jfXVt73u/1MaKr1KbTaUVu30R+zHhL/AIK9+C9O+GfxS8E+I/h58Qs+K/B0HhbwZBpOqWdtpHh0xXcUsj3eVBMbQfaEYxxPIWkABRSXXz/46zfspfte6L4N+I37Oeiy+D/i7rMMekeM/hHaab9kur7Uorg2ytZIiC2u5riH7PcyPasmHnYGIcGvxHtfElnKkFzDcQtDLNIJ7MnzpbTmPbvfHKEMSp4ywfjivTvBusaNYeLvBDeNYvFN74Q0HXrbVtY8MeFtZHhrWr+xaeOe7TTrsxyLaXE8Ywl20UhQlG2uFC18vm2S085zejm9atOljIXSqKUuWUXZONSGqlBWWijeO8bNu/RFwdJUYpOOnqut/wAderP2NT/gnRp9/wDCXwF408S/EOy+BniG51Bv+Ee8QeM/Duox6Ubp7qQwLf3cSm4sXga0cho45ShZGKJnLfEvx1/Zo8c/BPUtau/Fdv4j8N/Evw/pNjq97oXiHTLh4fiVp1yj3cOv+GJUjKzaQ9iLW6FzctFI/wBpfbCFRtn0d8P/ANvD4ifHv4l+BPhv8VvE3i3Ufh74Z8S3Gp+DPDnifxjceKDY2/nGS1gvb2dRNdz21qBEbyVi0nlsxVS1fsr/AMFbv2y/2Vv2sfgT+zV8NfBmladpnxa+EMcHg3Uvi9f3cf8AxNPDr2T2w0MtGfNw1wLQo0hCqiuPlVia+h4J4bzGOU4vNOIMeniaVRuMYOCgqd5SSTnCNSamkl1cHJWSV2vGzTNZ4PMcNhcBSbp1N3aV01yq/utxTTd1rrFSs+ayf8sXgi4tNZuru4W6X7TtU3KQvujVpWDDYTyw52n0Na/h3WLhPEZjsL2S2kSadYZGfAB24Cge5XvXzxeXl54X8TapZ6dcvCuh6s8VmElM1uTFIVDbiAHU4wD0YDOOa9J8J6zBe6wt+uBE87SyRnCkNtJcZ/3s197g8xhViox0dvvv13/rc+gwWLlPko1X7ylqe+2d5L/wmuk6ddXbqkkVvMxeQFS0qPH1GR+B/vV1l/8ADPXfiL8RfA/w10U3Go69rbw2cdlYQvc3FrCZLuSW4kRQSI4o0aV3PCpliQASPna/1u7l8YRJoUU11cyLbW1qkaGeV3dQFjhXlmO58KMZJwAK/T/wB8CfiX4ot7v4V/BDQb3XPiDq+hwap8cvibd6LcWmreE7FreWObwdpcrvuihK3F0NRu40hecP5HMSsX93B1aGInKKi5pbqK1n2hHzdt3dRV5PY68bmFPDYKrLFS5YqV02+isfPuq+J/gx8LbuLw94W8N33xG1bwcP7F8VasfEENpouuaiPLlmvNOvDAypaKRNF+7SSRgsJVwHLL9V/safs+/tcf8ABRX4hXPhL4OXGk/CDwzo2j3lvfSeDLu58B2mu6dJJEl1a3l/5v2i9jtYn867nu5zHHErkjcUQ+k69+xl8Ffg34A8B2/iq716J5EsdV8XXUHhd5tRgu77DxWdqZmW3W2srGaC8dgxkuJtQs/lWJSw1tR/4KfJ8I/hr4y+B/wA0az8AWGv+Fovh7rereHt1q+l6GhZmskvM+bI0rkzXMmQ1xPNKzAAhV/PctxuE414iq1M5n7LA4eUk3JPkvCyVOlD7TlonLR8rd5qTVvjM/zTM8PgXTy2DnVlZKKlZK71k27q6Wuzu9LWufNeqaP4D+BXij4t/BL4deIfgJ448PaN45aPV/EnjG9Sw8T6++meHdf09n0IFT5sJvbi3mVMt5ksFtGwIkzX0J+09+wR+0Z+yp8GPB37S/wi1mDx5+yz8SPB2mfEK08N6tqB8WfDzF4yJfD+xfO8tZbC9nmtZpbby7iFL5JAwDsy/gX4r1WGTxna3VjdvI3226vJLiWcvM7sdyuSeSSx3HPcmv33/wCCeX/BRzSrP4Tz/sHftSXI1n4NeJNYXWvhl4j1xV1jTvhrrjBlgkKOTts7hZXgu4AdskUp7gVrWnRz7F4rBVHGHM70FO7hTUZSkqcbv3Yy5muZ3s3zdD0KXtcJlmF1lKpTVpSSSlNu15OyXvdVbR25dnp+eN94g8LfHqfUz4e06w+Hutrrq3WneHdY8RfaZdTjlt8zR6eSoa4WKdXIU77hInQMJTuevOPF3w88ZfD6F4PFQks547eLUoJrK4TUtH1BZVWUC3vYyYpcI6ltpLJnayqeK/SP4uf8E8I9b+J19ZfCy4t9A0fxvr82m+DtMj1tLmfwZrU5mk0myaZNrtbXIjNtFfRgEiaykdQJQD86FPi1468BePf2SfHcHhvw/wDGHwNrSXPg4eJNWbS01fT7G2hjudHgE6PHBqxe2tFgvGmjFyguYJd0jQE93AOOw2cUcXl+KlNV6L5Yp6yhVSl+5qXd7y5XySvryu17pvarnWJw9eHtJKSkuravHS84+l1ddb62Pi6x1XT20oXMm5r2GUS7i2CjecMEY65Bz/wGt6HW75dL8QzLcyiCeeQbWPEwJdXBH0P5mvnzR9dhuLae3nc292pAUsSFuQrc4B6Nkcg4zzXYXvi22s9G1K2dmlnnBkhiQDCFs5BbtzzzzxXvvHQV6jkkup7eGxXtIJ36G/puraTaSSRarq7aTaX0htvtv2R72OPhcnyk+bAHPHpX1l+wx468QR/GrTdH8G+EPDfxAmP2i1v7/wAb21xB4E8J2l5bvZJrmrbDkW1nLOt0IT88zxRxqGZgp/NObULm9HnXDk5UlUHCrnkgD/PSv00/Zh+IvwG+FmgaZoXx78e/Hr4fDxz8FYdX8N+KvgQdOmm0y4m1jVhDFqtpPb+dIssPmkXFvcRzwlwU3KRt8eGd4ujjac8B7OM1JuMqjko6K/vOKla9rR03au1usa9eUKLnJt2WytvddG189bW6M4743yaroV/qXwqvPifqnijWZfHOq+Lte1CPT7ea01E3wGnPf+JN5aa2uJbeJzHpoWSayjmPm7JJMVm/BT9lXXvi7rXxpvtDtvDPijw38JfDsms3viAQSzabq8Et3Fp1tfWMMqxyvHI9xEyNKisvmJujBJA+hvC/xE/4Jj6Z4R1DwLJ4P+ItvqVzcG/i+ME01ze65qskchmNnqWmMSsMEqfuVmtAWSWQSSq6/c/a3/gn/wDEn9geLxRqel+DvF+oaT4b8VfHK0g0u+WE297qvhfStPt2Frq9hKgl+zXUtzC7wTZiZrY4DNHuHg5Hg8fxLxTDKKklGpUqJyqytyOPNFy5PevJ8nMoptzulzatc3yXE2bTyfJ62aSpSqOMHJRirtvWy0vbW13srn898n7HPiT4WWEXxW1XRLKCTwf4pt107Ttb0uO/0rU5Ij9p8m5tpFKTRuEKPG4KsrsCKr/t/wDgf4Z/Cz9rPxVoPwLtrrQ/hhqHhfw94w8K+HXvJrq38MJ4i8PaVr8um2zzO7tb202pXEUAkYssSIpY7cn+nj/gv1cfBCL4p/DL4S/B2XTbHwf4j1zT9W8Q3/ht40trWbWkiTdG33QY4WDqDwNwFfyMftU6Zq/hjx/4U0/VPF0Pi+aX4N+D9etNctb37YjQ6p4esdQS1aQgHdZ/aTZsnO1rQqDgV9xxbQyvJOI8JlmQxlGlLDwqTU1y1FKpFys1d2a5bNX09T57g3FZpm+EedZlKMXF1afLCXNF8tSEYTT+0rRk4vTSfmedaX4stb3WbCTxAGnDXAwBIFLxoUCqQB2C/jiurFrJ4h+IOg2GlaVcanLqjLaWllY2rXF5csZFjjVIlBZiSBgY5zXzfO+28tpY3G5Yxj5cncrZBIrv/CnxK1nQ/FUHiHw9cva6hpmnTW9peW9w1tcw3Lr5YkgkUhkdCQVZeQea5amcU+Re3Wq5fVpW7+R99hZyvyy1benzPd/F/h/V9W8d6jbeFdL0/Tbnw89np/jS68QahY6Pb6LcXRuIVTE0ihm22877wdqeV85TjPoGifEE/DDTNRj+A3hbSfEviaErpusfH7X/AAqniWRmuPNCQ+F9NuY2trZ2kedUvrmJriVbeJoobfG5vd/2Mv2afGP7cXjL4S/sx/DeHStFufEXiXV1+KPxI1WeK0g1eG3hW+1GO/v9zCTT9Ot7RrtZCis5k2sGKIa9f+JH7UHw7/ZO8DTfAf4NeHfCHjb4heCPix4nj0/xXr2j79MtLddNsrXSfEbKuxbq+glk1CSzSd3SE20LNGcKkn5pxpj8yxKp1MDD26nNRVNS5IXtzTlNpNuNPZ3XLzPaT5UelGrGmqsYS5EldytrrdRS7N2e12fHFp8BPi/8Z/GCXP7Q3xXs/BNtNObzxB4r+PfjW6SCwRgJTHDaESPuCyHbaWkRKsSoRcYH0PcfsOfsO6/rljoXw/8A2/vgjFDrOkWom1LxH4c1jTdNt9QwUu4WcWYmhgSQHa8qhipztxgn8zvF/j/x38SNatJ/E2sav4h1e5ii0qytLdpLme7+dYogqLyWkdgeg3ySsTlmybc3wF+MkPgSH4pzfB7xynw2lgku4vHEWgzT+H7eGGdbaWWa4UEQoszCMvNtXewAJJFc+WKWBr08Ri3GaUeX2SXLSu7Xelptq1o+8lrrFvb57F4etjaLpUa0oSbuprlcl5JTjOOvW6fkfrJ8af8Agl38Vf2RPA3hvxZ8b4PCnxm/ZR+JMiWHhX9o39nzxVb/ABS03wa27cJrcA4dIXl8yXTZRbzlS/lyKxKt+Yn7RPwF8T/s/eMNE0zxJZ6Rq/hHxlokPib4XfEPRLmHVPCfxP0WYssWr6ZdBFLRl0kilikVJreaN4Zo0kRlGn8Of2s/jf8ACPwmnw+0PxfrN78K9Q1SXVfE/gS91K41Dw3rYnhigAntXdoMQLG5iKoGV55TubIC+/y/EXTfid8DvHHwX1PVLFPA2hq/xq+FFzq14kF18PdVV4YtX0+3dwXWw1eKSJZ4UOwXlrYXBXCTvX1OLz3CUo06+Eg/Y6KSlrytu1092lpvrZO29jzMPSzbD1lCpP2kb2aV7tP7SWyknrKMdGm7LmXvfn3cGE3GnTRafbCdHPl5to9shHIyuMEcdMdKTxtd2t9pFvjTtPtbiCUKpgs47ckOFJAKj1J79BVS9vHtX0o7U2CUqpK5KkLyP6+1VvEd609pDbkIIjMjJgfMgG1Tk+9e1KvejODejW3y0PVdrOxVvIoxPBGIECNcrEYxGFXlBuAHcA8/U1298tjo02h3CWFoQgSaYNbIBIxByGH4Vwd5IW1C0ViMPc7s9CB5pXP5V2Xjq7DrpqRlT+8jARkzjEa8j268V1+3jGNWWzXLbrsl/kYqN0/63Zl+K760vL9Zns7K2jmjU4tIhGgyRngY55xnviuXnubYafbw26oq70utsa4Kuo2Ej3IPJ9h6VDqc7yRxbjyOBz26/rgVkIRFbWpB3OY1bcvBA4OB+Oa4Z4uTr83Vpp/MUou1u1v0N6S5gKqUGN7oAeY9vIJ5/CptUuLe7u7BZIoYAZVRjBHsQq2Bkjp36+9YU+Y2QGRivnABcZwNvr9f5VFqVw32qB/uomFB28cHIIrllXbTV+xVtLm74otrC0mgisNrq0YZpUxHlw208D6Vkw3DLNbE3FwkYKmZVndAc5yAAfaqd7cm5eMBuFPBI5xyT/Woy6+bArEBGmUMMfdwaxlWvJyWnoD3Om127jjltBaSXMcZjCyp57jcSSSSAecgjmudurhjLDseVcfKxWVsYbdnv6VoayftFxZpGvAQqFACuAFyKxrlsyQSFCgY7Ru44HY/rRUnKTv0B7mkDNgYLYxx/pDjiioM+jqPbf0oqfbS/nYW8jIjkJZic5HHcFuv+NWY5N2SDjduCgnGOlUEA3uCc7WyGHBHFSQSAll2dSWA7n2Hp0rmuluOLta5atyTM/zZVVx6kjABX8gamJeORlJIPy8HlR1PHtyP0qlGyrJJgEAnK7hlj26/5604OHZhkKABjjJz2GatS0sO+ljodHmCXbDGd8RBCnls7RgZ9c0t8wfUFk5YKQV5znA6CsyycpdhlUAgZUg4HHWprqUNdoxBDK/PoM5FaKf7vkNFL3EkXrl9rQSKx4j5G7dg5PFSb2E9oHYtIDhssegPHPasppJC67jwJBtOMjv0q66yCaKUK8iBd8zKhKxgkDJ9BkgfU1ab+FFQad5vyL2qz77iA5CqvykZ3EdOgp8kqeQmJHys6hVcYYDkA59/6GszUXRniAIOVBAX0J/z+VSnIZQzlt86nuGB6j/PtVqb5bDu1N2N3WHAsIREwJMkeRzkgZ6Vz+pAPborYJjkDKeSQWwD+orX1JpfskAUHm4XO5eBwAMVBeJFLCEZVXcQWkIKEkAk/qMUTj7VOL6mlRuTb8jE/tKOBlgaSSAhQwWT90T05U9x05FfRfjweLfiL8KfDPxC8cL4XsfCHhixfwd4av8AT9W0XStc1BImKi1tdFjnW7mWJyu+QQBVXe5cncT4VPpds8DtdRtLGQFjVzyDxgnj1Pb1rsPhP8HtK+LXjjQvBr+MfBXwv03V7tYNb+I/xAv5dO8G+EbbkyXN2YY5biYgABLa1ilmmcqiIScjz3lEpVIOEkpN6apb23bskvN6dyvbTmnQcb329f69PU8m+G/h7UvFPjDQfD2mJmbWLxbK5cxvNb21uxAmnmVQT5cYO9mxxt9a9m8U6Xf/AA31jxD4C1nw1ZQa9o2tvb3+pT3M0usyKqqY1jfeIxbyKySxssYLrIpLHAA/Vb9jzxD+xB+zr4ug0HULST4k+HfEPieXwL49+L/jzRJ9Ol17Tbl4EtdSsfD9tdpc2mh2skFxcT2wme7ulaNpwoSK3r71+Jn7DX7LHxL1vQfhB+0X+1x8I/CmpeH/AAfDffAX9qH4U6LFrWjazp2qu143h3x3YRbrljpl8+owW9zdst0IljVpzBJA6+dzUMZiZ4Wm+aUV0dr2dnZtxTS0+G93a2judtLLcTHBxxNGau3a3ZtJpN2dm1drmsnaSvdJP+fj4Y/G/wAc/BzxBpHibwHLaWGq2GpQa1Y2fiHRdN8Z+HZZYo5Y9t5p97bSQ3MbLLIrQyLsKuQwbrVW6+JXiDx1r+m3/iXTdLt4FuwLs+G9OXSIoovtBnl+zWyuIQ25pCoAUDdgFQBj3v8Aao/YU+P/AOylD4L1bx3H4S8S+BPHGkDxB4V8Z/Drx5pXj3w9PazAvEl2tncSTafd+WFaW1ukjZM8FwC1fK8UsdnbM4mjhkS2LIDgsXHOMH3pzr4rBUqmA1jGWrj52Sv62S17JanBOn7StGpUXvRfVaryKXxNkjs9c15dLsdNHh7VPFV2dL1WIrf34a0ZYrq1W4M0rGJHlDDczbt6sHYHNcV4W1KSK+uLNDhWHmyMCVK8sCM/Qgn6Vl6xeadLDZT290ZdQlNxdaxALP7LBZO0pESRvuO/dGoc4C7S+3nBNZvhORjqVxI5OTbuX4yeSOld+FqVIUqUG3dK3nb+upcKi+uqcesr/wBf1ofan7OOjX3ij9oz4W6JptroF3ceIvHGmeFrb/hJpGOg6W2pKLJdSu1X5xHY+d9s3jOGtE4PQ/1U/smfHn4GfsQ/sH/tufEjw7qFr458Q+PfF938BPgl4yvLOOzudR0GAz2kmuFOWR7iGK3kG05D3AJYncT/ABtad4in0S/vNRs5bqDUYbFfsF3ZM0ctpK5ii8xpByg2s4BXncV6da+x/ib8ab66/ZY+GXwys7udLDSri71C9gjl3QXUryxCJto+7gRnPXOBXr5fmVXCVK9envCFoO7VpOUbvtt5a2s3ZtCzf2OKjHDTV05NyTs01vb8Ple61Nf9oH9rf4nfG3xVqtvJ4q17/hFf7RuIvCfhSfVZLjRfCNlvKL9nhUiMyPEFV7jG59vULgD4s1TxxpumR3MRnuSiXCRSXEcAupgzNukZUYgO5GcbiADjkc1m297Np/hvU9WViLy9kGnwSHBZFYYYoO2ArDP+1XmWpRiRYrccbgoIbkM5Ulifx6ewFfOYOjGP+zUUo06asl59/wDhzkm7x55aykdpcfF6wtdBu/DWk/D7QrnT9W2XOr6x4ouJNT8XS3agr9osryHyRaKAxCwhZUOcvvOCKei+L2naK2kM72CBbaLz0RLyybrHvdAFY5zh+p79K8llVlZUK8iTaw9eef5V6NY6WbfQERlCT38wmJK4YDaTH78YB/Gphg6ScnTWr1vdt376v5HRh/ayk0tkj9lfgV+3l458N/DWLRtXg8PeJtc8Dmw0+O/8U6aur6gmnQ3kFxp2p6cxYGK+spYIkWfnMTeW4KHB/Sv9pzRfgl8c/wBlr4Hftv8Aw98T+HNF+LGnfEbxD8EfjDpN3F9m0X7HLDqEnhbV5ZNivEWtysCzMoKyWcL/ACMhI/lo0jxDc2Nta30UmWubZtK1Ad5opRnH4MAR6EV9r/Bz43EfAP4z/CTVr557PXfDy63ZWUxLW7X2m3Alt228jdse4Uk9n9K9XI69OOKxSneLxVFwm1pepTTdGb84ySV007P1T8bOsMp+wxsLOdCpGSvvyScVUjpveDe91eKdtE18ifFjVbPUNQn8VaNo1t4esPFGmW2owWdlrU+txyXcYNpqV0JZyZ0M97b3lx5MnMfnhVLIEJ4LR9XN9pN2kzh76NC0rsf9YCw+b+ea1fGUNhcz3dppf2eOzL297HLBGVdWuLaGSSByTk+VIZE+obBIxXm6QXOlmG4DKY5f3bbfvMDxgj6c/hSqYmtiWsVU66v166ep69Kbw82l8O3yex6HaOXtRlOSoI6pjp0ro7vxbc61psBmv78anpGl6doek2TQLLYPaWkDRPvn3BoxGFiKIEYMZXyRj5uc06AyWYYbCyJvVHk2+YAOx7GqFkwUbVwCRtJB6kgDBP6VlWowqQtUV97HouTkqcb6W7eh6YumX8ek6Lc6vb27f2/byXthbrfR3OoTQrM9v9o8lM7ImkimjUsdzPDJwABn1LwT4/s/g/478J3nhW017SZLO1jbxKfEN8tzcahNKR5/lwRxRiCBRgpGfMfglpDnA8F1DX1EPhWG0W8tZtN0FtPmle7aRp5XvrucyQjA8tcTBQi55Ut1Y1lXV9cS3S3Nxcz3U291a5up2uJ5TgcMzEnA9zXNgm6DVWDs+Za9jza9RV4OMoq9vv2P2I+Kn7T+qfG34p/AhNVFlLb2niHSNDaG2OIZRFNGIzLIxJdiojXJ6A47V+avxx8YaR4qvfh3d6Pp8mnyaZ8HfDvhvWZWyY9RvrCK4t5rqPJ6OqQjIwMxscda6r4Y30s3jr4O+KUSJxH8VNJ0uCzWdZ5Q9vc2LylrfOQji5j2sww5WQA/I1fMV9dTC5iiLiUNZQ4VpftKpwzAD+7yfu9smvRxWNq5jxO8yxdRzquEU5PV2SmtDzcvw9HBYF4bDQ5YdF0XvXItVuvs1uJFP74xCOMqc4Zt36gc10/wUfSZPG+i/wBt2+lX2l6ZLceIL/TNeNwunanHYWdxetaOYQZCZzbrEqqBlpFBZVyw8612Yl7RMY+UsdvGSCR0/E1j2cpSaQHgmE4BGW6g8Htj+tZYuo51pRjtbT5o76NRU5xnLVJ7d12P2D+BH7adz8E/g74Y8AeDbFNC13T/AIe+JZZvFWiRw6drWsXniqdPtcd/c7fOeKO0toLWNUcbVU4Hztn8/wC51u28T3ereIdV1C+l8QX2tGd7WbThcWT29wJXluTdeaGWVJDGgi8tgVYtvBUKcXwzZwappQnLyCeO3WJDuJcFV2gfTK8eldf8P7DVtZ/4S/wdb6p4b0WG6sx4gtpvEAhsri+urFHNva2NwInuWnlEzqlrEVSVgu7G1WXxqMqSXspO8kpJX7yd/wA/yW9jevUqulFfYbvb5b/maur3Efgf4c6brEfkXnir4k+beJf29zG32HR4dSFnpttDKD5lpLNdaffS3DkLJ5MECrtErE+YeA/iD4x0HxmLZdSur/T2u0t9e0/Trx9Y0bU7Vpo4Zomhn8yKRW80bC6kF9nqK++tW+Dvh74vfDDxB4jOqaPaa38O7K4vNZ8B3WpxaJ4k1awur5JpLbSFZB/x63s949vKFnwreVOFEkBfO0P4R6j+zp8OPEDaj4OaGX4h6rofjjwV4t8TafDrHiK2ttKmmmhhf7DcT2FzZRTD7RLATDI9xHAZI3+zpHXlLH5ZDATp5hZTba5ZL3mm7KydrpRtttZ2Vztp4TGYnFQjgU+VRXvK9l7qb5mtm5Oyb01WtjyH4peB9U+Hvij4jaXa+H/DOq6Ro92mjtfPDBNLoiXAS4tmitDN8txGtpLG8saSIpebJ/eoa8O8I+ML7w5r2jahqlm+t6TYzy2N9prFQ17pV3FLZ39ihYFVD29zMI+CI32sBxXufxdu/Hniu3TxHqNjod74a060W7k1HwHp2zw3avIEhl1DUYFZpbK7u3VDNJerE8r7BghUC/PVxKIbG5uI1XMVsXhJxtJ2MR+vSngp0KuEVCEvaQceRvvpZ32a81o+6T0U5hSlDEPRpp3s9HrZ/wCX6HM3t+LuDT9rSDy5WjTzcF3KBlDMQMAnGfqTyar3k/2g21uVIkEiJwflxwQf0rOiVhbW4nZWkVw/ysDu3KzcHp1z+ZpiSY1KJlwT5yqMHJGAD/Uj8K+2UpKnFS7I8jm5pXZqXNwzXVtL83KArk8Aklhx/wACrptfujcJpMrElnYEjOT/AKtf6H9K4l5H+2xHDABRyewHHT8K29RnLSafEx3CNiduMAfKP8MV0us2pqX9ahBXZX1beI43UDahyzM+C+cKMdz9PQGsES5W3GTgIBz06ev4Voau7ny0/wBrayjgen+NYaMVjiDIeCrAEYIxnJrnlNe1VhVLpsuXMzGQqNynhhnjPy9v1pHcSNCxO4jBA64J6jFNk+aWPf8Axgjjgnr/AIUyVVUxAE8ckg898mspSV2hXbJp3iVo2RSNzDJxgDPOMU12HmwgAA7sjnI4I5qvIxJBHAUgbSSQB1H86dG+ZYlJyA/BBwevb9ajm0G7dDWu5BHeWT4DBQxkRzlW4xz37/pWdqkrNLD3I5UJ8uD9fxqW/cCWBlGMAk7W7k/5/Ks2+cPNGQOgy2CcLwAcVcpys4NiLQfgfKx467utFUvNjHG7px0NFY69x3JYUUPLk5ZWKgdNvB6+tMgwzZUHGCAOjU6PBM/LE+aSCBt45/nTITiYAE4UFSMnjrUJ63L0VmOGfNlX1A3Y+6Oh/wA/Sljy0uD06kN14pYmzNcZBwBgEjkADFJGwabDBl44wAR0qlbqxJRVrst27bLmXGCAhAzwB05qW4ZxcKgbBI+cnliM1URyLiUkbht5OcVIHRriLk/JHgnoSSTgU030Ho4pIsNNJ5sKO2QrgquMrj/OKmupCHhKkqCRk564x19qrXBxLHkYO3GFGAuAeaSWTzmgVcgKSvXPPcGtFKTdx+6k2WLiTe0ZKkFSAOQSOBW1KGWa2cjcr3SDj5Q3C/4VhynABByGlC9srgY61o3chEcJHO11IHQcjj+VNOzsi09G3vodFqjRtZwmPsVOGbDdScj8u1ZF2x8gsTkKPm25UqSDjI9smpdWYfY7QtuV2UEkDai855/P9Kw5FvLl4rW2jluJrq4jtoLe3jM9xdSuwVERACzMxIAAGSTgVvKcIaNXb2HKTcmrG+Ga9gjghcKzOjMWBYgdSSPw6d67zQfC2o66bLTYrJ3iiJS1gt4S13MZG+Zjjq7Zxxz29KteEPAetrreoaPq+k3VnqmkXR07WNMnj8m/0u5Rwk1vcocGOaNv3bxPh0kDIwDKwH6TfDrw54f/AGfvBWlfHLxTb2d1qlhr1vrPhfwvqFmk8niSTTpRNa2oikG14prqOFHUkb44ZQMnCt59WVfEVJUm7QjrJ+m/+SXVnTTjSUVUb1e39fidF4R+FXwJ/Z41fQPhN8S4rf4g+Pviz8MhqvirQ9c8NvoOlfCjxBb3V1NH4a/tKSYmSWaG1il/tW32wq1zFHglXryX4r+Jf2StYg0zwR8I/F/jnwxbW8gfStJ8WeGriO98N6ldwxtdRLeW0jK6m5gS2Lys6FDC6GNQWTwj42/EO5+OHjW78fT+NtY+JGt+NNMs9R1XVdV8FWfg658O6lGGWXS/s9tLIhiiXbCly7fvEWHO0javz7o+j654i8RWXhHwtoOo694n1q8Gm6boun232nUb2Y5PlJHwd2AxIOMYPpXw+IyhYrF08dXnKniIpOSpVG4OVkr2mpJtaq6jG92mraLto4mpGMowinF3T06X1V76x0VtXayad9TZ8X+GrrwZ4o8Q6NrF+97qGn3RhvL0xvbC6bGejElh8wAJJyGz3ryLW9WaRZUWTkgDahy8YPQen416N491fwvoeg6f4Q0C8bXfEkoi1Dx14surLyV0eYWyxnw5pauMsLV2nE90p2yyCNUwkW6TwiecSsqpF5METFYkL7pHPd5G7sfbgV9LhqDm1UqO/m9362S/BL5HnyxPLFxprXb/AIbcZLk+ZkEB2UMB0GBmtTwwhEk0nzID8qtjqACT/SoLa0kvLzyFB2kh5WAztXaM1tQiO1naOJiETKoo7Dt+NenGLlPm6Izw6tOM5bXN12uPssRWSFvNt52WNpskYeCMHZ2Y7OCeoHtW42v3N3oj21xI3lWUK2kEcjbgmWBP4ZBrpNMsfC9/4Ne+fV7mbxBpemi0/sdrV7aG1ubjWITG6SFykyPaC4YiNUKOp3A/Kx4S60+W1+227I2JcSwtnoC3NcXtnDnjF7v8n/wCq8HKpzPp/lf9fk9CzrjlfD+jWwwFkZ3YA8MRsGR+Z5ri5yPtCMxLDzSpCnkn5goruPEELtZaEoRmVUOW2jAJdR1/DvXE3KGKWIkEBpstnBIKlvyq8DKTjOXm/wAzOcJRgv67GDc2MjX6xbdoe6WMHsNzY6fQ16/qPkRW8KRbmZGX5iMeWAmOBXmUJZ9Xt3bnF0rAHnODn+hrur+6ZzIpQZCsSQcniNjXRTbTlfY78E408PUl1dlqc9E5/sJ9oI2Sqy47cnv+NdRoGtXej38y2krI2oWD2UqD/lrFcx7HXp7nmuXEezSGTGCXjAzgE5Ck/TrXUaNYNJrVrLIG8u2t1Y5HUgAjNedCp7OXMn3/AEOGpGM04S8v1KzacjadquqyXkaywaxDpa2Zli86QNDK7SCMuJdoKKu7YUy3Lg4VuV1DK6PbhQMtKBkDkcE5zW7Jeb9M1BTdXarda75z2oAFk/lwsFk+9u3jzGA+XAVzz2rndQndtLtUwygt5hOeCVGP616cJf7Ir9v1FpzeaRr6FOz2MYI3ZgYFmPcZUfy/WqtrK2+MKdxMi7scd+1QaI7fYWwWBUP90eueP1P51o+HrKXVNVsLKNyrXFySpOz5VVd7t8zKvCqxwWHTrS5kqbvsdineFNLdFf7bLLfWAuHd1gAig3nzCiB2YKuegGTx0GTVy8kLMsgCACSSQYGd3A5/z6Vil0F3CQM7Yy/7wFW5UnJ9Kuu7+R5h+dQCSOpOXA/9lrnjLloxT7o4bJym/L9Ueg+Adfu9H8U+G723m+zTaTr1rrlvOWxHDLaOJlkIPAIKiofiH4Zn8Ja5oulXaWaXlz8P/DmvObSUSx41TSLXVIy7D/lp5V5FvHVWyP4awNBiN09/MiNstdLnnAXAdj5MhB/z2FXfH3i6/wDFfiS1vdTvLW/fTPCeg+GLSayj8mCO30zSLKxgiI2j540hCOSOXRzk5ySk75gn2j/X5kwSUHL+t/8AhzzbXBmWGTnCKVLN/Dlj19uKhuoLW1uLG1sr6DUGmjWR54rd4FidxzHl/wC7nBOMU3U7hXcxKTjaGkzg4OScA/jXVfDnw4viHxXoFpqXn2fhzUvEdl4b1XWTAtx/ZaXj7pnUHjzEgjuJV/65HmtsROEZOo9v8iY8z2PqXwZ8B7weBrO/l1Sz0zxJr2oJceF7288RWQ8J6xbEMHtr9N/m6VNGTE5nvvLhKSRZwH3jh/HfgXxr8OPEVha+OvDOr+EtdjkN5ppvgP7O1gQTGN5tPv4WaC6iDqyNLbSuoZSN2a/cjxp8IP2DvCmveEIPD3xfvtJ0q9+Huj6N4r1LSPEaavrXjWLW7S6vpriFY1WGefST5MFzaOyxFYfLDCRlx8RftO/C7X/gVd+EvD2g3Ok+PvgBq2gx+PfCeh3GnvqHw9163vLVJHuUtTetLYaijSSQXP2GS3mWWzUlJhhz8hgZ5jicZjnKLcaE7SvGyjzNpOLV+eL5W7q9m0pcjaR7mMr4CksNgZw9nWnDS7v7Rq0m1f4WlJXj5O17Nnmnwy/aA+FXjGVLH9r/AELxP4i0HSTb6fBrfw5vLPQ/G0yvEbeFkMsLwtBbRwfMrKMHyFzhiR9C2nhr9j34i6qth8EP2m/F/wAP4E1KabwxoPxn0/7XHpsfntJZw3VxAGt5GCsPMZYYlZ9x281+SVtMLvUGtLKSGwe6vDFZ2l/dL/ZiqxJCreuQCqZVRI+MjlitW9Ss7nSbhINc0a5024njMtrM0eyG7UHb5kE6HZIucjehYZ719DTzCnF+wxdGnVUteWpG90lsmmpWt2b1PBxOTzrL2mDxFSjJdackvvjJSi9f7uvc/bTx7+x7+1L+zj8K9U/aAl+HfifXvBl9qNm3hH9pH9m3xRpPiz4SxPDjfpniC0WGeWCORGUrb3LpGHUKbd1JA/I74y+HL++0nS/iDp3hbStC8La3OdLvb7w3K39lDUUMjGzvLIZSyvmSJ5zCvlxSxtviQKrAe0fs5/tgftIfs6rr+nfCv4qaxpngXX9Gmg8a+BdY1528JeMLOON3lsrmzk3QXLyqCkcUiElyNpU4Ita34r8OfE7/AISCfwxp39iWXxQ0a6ji8IyxLFY/2/Yq13bQWkxI2vuWdbaVSWD3IhcFJpKjGUclw8IZjlVOVPl+OnfmSj3i1q7LdSV1ZatarLB1c+g1gMxqRq7ctVrlbd9YtNtQ0aaak4vVOMdL/At1hFg4IIlJ6YBBU4//AFVXh/4+1kYNjzVIxz354rR1JbRDpz21yLtLm3W5lUqUkt5PmR4XH94FdwI4KuvvVWUhbmBo143Fuw2gDkH8q9q6nqttDVpxepLbyM86MclUUjkZOCSQP0rV1J9stsWOCGLMwIzH7VjQny7iDj5X+Re4B2Enj61Pfv5ksIGeEwQcg5Hy4/z61o5pKxUVuJfMrSo+chpAck598n9az5GUtaqo2gR8j1wT2qzckEWykjG8gHOMY65/PP4VTkDCS3jPITcqlTgKQT1P41EpXdhPe5JKButwD8wb5txyffGPcn86ScbJohuOTnPfAxxQ5CTR7wwB5x0PTHP/ANb1pJ2V5oQi/MAQTnk47/lxUzbvdCS0sitM2SAW25OAcZ4wf8aICfOj577gpPTj/P50k3+sCkM/zcADpx/n86arN5gbG3gnOc9PWp1trYHqy9fECWAZY7Q3zevI6VRumJljUBlCqeDyD15/lU08haaAsCMcEnBByajn2tcRDDFsMowMHt/9f8qL7tA2t0R7f9gH3wTmio2KZP7zHPQuMiilzL+vkPmZPExAYdC0m7HUdOmP89aLXIdmYdc5AHTn1/SktsZYbWysgB/hIP8A9anQMivN1yCeoOUJPU/rU3vuNWdgiJWW5wpwcnByTxng0Qt++dcfKR94Akn/AD60RANNKCTtwwJ5yenSlgIW4kJz8oyADlh+FO9vhCz0uWFK+bKQQScYXOc8801GJueBjYuORngZoU5uJAoABQZyckntz9RSwE+edwGduDgbj+H1outEwWtia5kIMYBywXgsMhuDURIYqNoCsdxIBwxxT77AdCCMbRx/dwDx+ppoK74VBLDHOR8verW/qHvXtcmmb/VEDGXJO7gfl3q48waOJSMASqSMZDDnHNUpSGaAc5BPXnIOP84qV3AdFOcLMrgkYA6DFVfQq2l35GnrbFbWEA7gr4zkkgc8VL4b19vDmtaN4hS0sb+XQr+LV7Wz1ESNY3E0BEkIlCFWKhwjYDDO3GaztSm8y1UZO5ZjnjnocVkFt0QjVgoLYcvkhff+dZzkp3dy3Lkqcy8j6L+E3xEu9Gt9XutZu/Oi1TWv7T1G6mHn39/O4LGSSRiXdi58wliSSSetel+NfiH4j+L13ovhTRfsqxaRbz3dnb6prcNhZL5UYmnkTz5ETKojlY4z5srEKoZiFPyVYs9gssIQzR7w0RVCUkz0bb1GeDg123gLQ/F3i3XYtA8K+HfEPiXxBfqotNJ8OaVLrGp3cIJMm2FFZiqgnexXaq7i2BmvPxMl7GU+a3XXb56oKc5Xsz6t8MeGddf4y/C5/EPwyuPhP/wnnhWS10bQ9B014bfxrDeWN3aQ6okV3csWF9cxkscpGjKSEAU14e9zH4dvNf0KIavF4w1mM+HNJi0K5s7uMW87RoVa8jZpFZnjEYaAsJo5iN6DO/362/Z5+Mnwkk8HfG7xnZWHhAeHPHVrd6boV5qkd94wju7K4JiW508fvLdHNrKE84qZAjFBgZPqvjnWfgJ4Z8NfDPR9E8GXvh74ppo95e+KZNX1KD7PqOsawYZNA1G9uriMxwWFrAYpjDlAsc8oMSssc0nlZl7Slm3tatN8tSMUk9/dk03blWl2ru1t77XfVgnCphZwjNe7e/bZOy13afftpqj8mJvtSXN5bXsT29xZXT2UttInkmzaIlHiKcbSpUgg85FPtLSS4ZyvEQckswzmvtzUPCPw1+KviLwf/afxE+GPg+K78IaP4e1K68Y6PrPh1NEmsLFLW5vL270eyuTcGaWF5VIgknkW5Te24EDx7WfCfg7w3f67YC70jWbawdYtO1Lwh4xuLzT9RMgZlaEXenxzOFVfmEiR7S6gnORXqUcxoveEtO1u9urT+drdjmeHlCXLUa/G332t8r3PHrZfs7uULAAZdhy3A61BG/mXB4ySxOSBg89677RvBWueJTqs3hXQvEGp/wBjWL6zqzpp4vrPS7eEjfNNInCKpZOGHzA9O1cJM0y3dyl2I47uKZjLGgSMK3XAVeByeg6Cu+FaFVtx/Ip3jFJu/wAz1/4bT6YfCnxcivrPUp7iLStGv9JurOcR2OnTxaxbRPJeIUO+N7e5uolAKkSyxnJGQbOr2ANvbTIo2yREM5G0naxPHtz1ryLRdXutPbUbZZvJtNat47HUA4YIUSaG4jJAP8MkKckHALfWvadNkF/4dsZpbmGYyyTWghBPmWksKow3gjG2RXGCD1RvSvHxVKdLETm9nr+EV+h1xkp0YuK1Wnrq/wDNL5HaeE/h7aeNfhF8afFKz+Xqfwn8Nab4nsrUL5i30c+u6fp1yjKBnCpe+Zv6Ax89a+bPFKwW95GtsIlhYpIkaymeT5ow29iRxnf07EEdq+0/2avi3onwb+IuoxeOdMs9S+FnxQ8M3fw1+JEF5Zperp9lqCNGl+oZWw1u7+aHQbkKB1+aNRXnnxm+Ar/CfxBFYeM/7UvPDOpRtq3hjxn4XS31GLUtOuCzWN3bB2WO6jdTueNXUrg/Mp+9w4DM6WHzWeX4l250pwb2ktFJJ94tardKSezCrSdTCKpS1lHSS66O97dndfcz5Fiu0a9iIBOJxkdAME4/lXdR21y2nXWsPE5jP+jWu8blvJn+URgdTjPOPSrXgPwd4Un8SyxfEHxNqugeCltrm5g1zw34UfxF4l1ySNHNnaWFhLNFFFLcSCENJdSokMTu/wC8KrG/u/w30fSPDWtQ/ErxbF/Z/gX4ZXH9uaVourQxarP4y1mArJpunSxEeVMJpfLadR8iwRy9uvp4vH0cJQnN6volrdvRRj3bemnXcWHw9acLzVovu7NLu1e6S3u1r0ucB8UvBmn+EfiH4l8B6Y888Hh68tdJupZ123AuY7K1N6rL2KTtOmO2z61Y0DT1kuhCHjgNy62UUs5CxxGRvLV3ZiAqgnJJIGATnvVGGbUtTvdY8W+IGa517xRqlzr17LIMtJNdzNPNJjtlpG47Z9qqeJ7m4sNLiidHtjf2zXUZJw7o+5Fb/dyGx7r6CuJKbSpx15VZt99EQlzWctG9f10PJCzsJY2lYqs7kANmMk8E/Q7R+AqlfTtJDbxDshJ98/8A6v0q5PHFCZoYZlukiATz4s+TIcEtsOMlc5wT1FZE6o5UMCAYwoY5GPp+de8vdoRTOJ35mza0QlbBxtyuW5I/Dr25p0P+qDOBtXcSGAIJCk8fka0/DV0NPtjKsNvcKbeQGK5jE6cgqDtPBIzkHsRVCNnneUOBubczqF2H58D+tKaSpuTf9ep1LmUYLyJ9Tw929zKzNOyKXLsTI5Mabix7nNI4RNJ3kACQBADye5P5ZqXXrdrbV9RgdBttWS3IBOMhFzj3Fa8GnJdQWcTDbEp3BccnJAA/SuOUuWjT5nvqZRX8S3kW9Mt3tPC2sXbMVlubMQJjhlDsi4B7ZDH864/XrsXWvavOphVTOiD7PaCxhxFEkfES5CnCc88nJPJr1XWLZYPDlzbhDHueH7wIEm2SPAz7Y7V4fPIXlvpAxLPPI27qMkt1owc1KtOb/rYiacYJGQZHZ5Hbkv04Oe9dl4CuZ7DxXoVzBr3/AAjkiavFPFrSLLO2kSRgNHc7IwZMxkhl2AtkcVxZGCccZ7qD6Yrs/BmoaPBrOhRa1azm0t9cFxqN7aOv2r7NLGkZjUMCuVKBgT/fNb1dKcmlczhdyR6340+IPj3xf4gl1bxjqb6lqqhLR7qOwg0+3khigigt2WCFEhUBIY/uoCSu45Ykn0PxL8a/EWq+El8LjVd0FrEq21pdyPK1ttjDSXEa4winJwc7ty9MYNcXfabNc6VYahdWzQW+qWhktbkgrBdiN2hkaNsfwuhDDsRXK6baaXp+qxy6vOUtmdQ9wsC3E0aIQ2FRgVPIUHPbNebGqpRm5q0/zvrr67nVXhPnTk7ru/LQ1PjLq1lDdl9TTRrPx5c2NnJrWjeGdB/sLRdOlNpEru3zFftMuI7icRosfmzyBQvKLufs1a7qXinxJpPwe1VItU8FePNet9E1PQroItvp13eJLa2Ws2Ej/wDHrcWzyFyVdIZF4mBUEj0L4n/s73nijxXrXiW21XVRpGu3E2raNqqaINVvZrm8lmePTrqxSZZ03tHIY7hVKDDqwAQken/s0/Bqx0G10zWbm80vT9ct/GNpqGmSaxEF8XeIJo7W7e1t9OtC5ia1Ta8k8ZyzusSmRMhG8uGJy+vk0acZXnJJWW8ZbWS+y4vZWunY7vY49Y5+xi/d1TadnG17vSzTXxdLXvZHz3pXgpU8Ran4Znn0+5/sS+vRqFrc65aeFoJIrBZ5HRNQnYxGSRIXEYUMzs6IgdmVa81XWr3RdYhk0lmsvs08ep6VHbyvcR6dfWzxyxXMYYnDF4lZiOCR0wAB9u/tHfCX4m/s+35uPiV8PPEvw4vfipocXiPwVqssln4i8KeKNAupbhWuxFdxSSwyzmK08l4ZoWRYZNqESDb8cAW/2l9QaSyuhbIZFuIbM2rA4Y7XUqOeB6jDDnqB30VUoxjDEL37WkmuvVW/T8BY2FKbvSas3dPuujXr9zR5Tql89/qeo3s0ccUt7qc9/LDCgWOJ5nLsq46KCxwAAAB0qm0xFzCCV2OGQZGMcD+maikkeWeWSTh5Z3diOuSc9Pxpr5863XJBYNt9wcCvepLkpxS2PGlrJm3uH2qBDggTbRhTgfMR/KnX8iNcK0QJUM2WK4zwP61FLlJbX0MjfNnIxvP8uajuW8y6+7gYxgHIGAK2TVrlK7RJM5Z7WOQgbWJYrwTkZ/pTL50F6NoGzZuOBz0we3tzUN0SZI12/MDjnp0/nUMqkXMJzjEfAJwMjPFS31RK7k1y4M8TKAq8FgBx1x0/z0plyrC8iUYDEEY7dO9EvzSrnjMZ7YJOB/XvSRN508LjliOR1OQKJPTQd2n5kcwK3AXB5PpjOehqNlDyKV6rnHBGPx/CrVwQ14nOAYwT16YH+frVeZwJ0GCAqELhcH8aluzvcHd3GyD99BlsgdFPJwT2qCZgblQCMBWKEHBbvU2QJ0xuOMHg85zx+XFVrg5uDsDlthDbzkAe3t/hS15RPuTZbtt/75zRUWQOCASOvyY/rRVcy7jS8yS1PDZIJMhyccEDA/CnwhXaTIwpOMgHeuT61DbKCHXk7XIJx8o61PbqAfmYqfO/AdKhqw0noJbqRJJgk4VgM8HrTVx5zls7AuTxg5qSNC0053dGOB1znnk4poXEkmOQ3IP15wKrsJruSxnbI7DOwgDBOccVMpX7QSGCDyipwc+uP5iqkbN5pwSduO/TGOvr361Iv+vYkhvlAAB5XPt+X5UJ2dnsUl0H3CsGQsSwYbgeWIx2x65qRVPmQ8AtghSDkk9RxUN0R5iYH3cZyemc/lTl3ebbNkY27skZJPNO3vaiiixNtSRAflz94jnOaSd1JQqX3bug6jkClvMeZDgEEr95WyD0PFVWOJIWIBO/PPy5x1zTu0htq/L0L15IrwqGxlXGQRw3ynnP41nlSgJBB3nGM5Hbj/69TXzfIpXjcRnPrgj9cj8qrOTty2B+8HPpzwaiytqU37x67otlbz2VtMg3mOFUeRuASMAhj9a6zRTBpOoWeqx3Gr2dxZuTFc6BrD6LqEJLDJ81cE5Bb5Ay5OMsBXE6Hr9hb6TbaZcWcAkt5XmN+pcT3G/BKP8ANtwMfLgA8nk8U99YgmZt0yRxliywqcqnJAH1wf0rw60Ki0T0f3np06MZJN72P1c/Z9+Lnwt1HwX8U/hpoOjy6d4++J3h/SvA3hLxJ8TbyK+1S31mbXtO1Oe5F6JDKsUlpplzapFaoN7X7whk85pztePf2HfDXxAsLL4qfC/4u6RfaX49vtWtNG8P+PtdsNd+IOsXWgwWCXlze/Y3+z2iahNdeZaWfzyQwGNZHY7Wb8mLPxReaNdw3ukXUtpdwqyW95BO0FzAHUrI0cqkMhIJXcpBwxGeayra8som80JdxTrISrw3jW6oW4ZlCkBTgKMjnCjniuaUcQ8AsHSlapG/JOUeeUby5mm3Jc0W3K63fu62gkOWGj7f2jjdO10nb/PU/Q7wH/wT4+Lnjaym8Xa/4v8Ag38AfhsIpr2HxL8ZPilpngu6uLaGNWM1tpksx1GZT0RY4SzcYB4Neraf8JP+CfPwbspdX8WfGbVP2j/HkMpGifD3wFoN7pHg6aQjy3Gr65eRw7UG1XU2yyFvNIG3GT+bHifxzq3xE1h/EfjXxdr+u649vBZfbdUvGneKC1hS2tYIsghI4Yo4o0RcBVQACs+4la6MNxPfXl99ngSBGVYQEijQJGmFQHAUAbjk8ZJzXztXKczx7vmWYzhC/wDDoxVNW7SqNSqS7OUHTfZRubqNKm1Klh+Z95O6+SVkvm2fslfftbeGPg1+zX+1PqfgnwP4b8BX3xr8DWfwH+GHg/wfpNnqemfDvSrrU7HVdWu7m7m/fPdXdrpskEl8N07NOqqUQ4H89M0xuby4n3MWkfzWYsWbd3bPfJBJNe7eLoLmDwRaiC4vYrfXtWeRdON2Xt5xbeWqMyZxkvIwHT/V/l4OI2KlkUYAHCj5unX9a/QMLzUstwuXQio06EOWK1u+aTm5SbbblJvVttu122zwZ0VTxFWsviqSu/klFJW0SVnZKy1ZpWrNNGFZiSWKM/dsAAZ/A/pXc6LqjW26FpiUQ4dXOS46BsfT0964CxchTn+Fy3pg9K0fMC3O6JgNsYyTyPft7U69KNekk9zqw9d0Zcz1T3PZrXUra6iNtdMjIybHDcrMvY/y9DXqmmeKPGnw9Sw8Oak8fibwi9jHeaX8PvHVvLrOjJbTkXUculSq4ktVk+Yhrd1GHfIzXzFb6ljCyyBGByuMHp0P0J/lXXS+K7q7sbCF5ISNL3rYzxoPPVXOfLaTqUBztB4G444rx6uBo1aMqGKi327X/NPs1Zo9BK9WFfCNLv8A8N69Gtfke4wfGDwpcSeI4ta+EnhfU4P7QgPg/RDqs1lpXgwJb2u6ITQss9zHIFIdbli26RnDbtwrlddXxd4utrXxZ4oC/wDCN6Rdf2domlaLY/YfB2iSMpdYYQPkaYqNzFi0jAAscYrxjTb83V1qTXRIR70SDeModqRogBx6IBgcYC16H4k+Jmua14a8N+C5rlYfC/hFbl9F0qNNltHNeOr3dy+PvyzeXEpdsnbEijAFceFyzC4acppPnskruUraJaczfLdLVrWT1d22zoq1K2IgnJrkvrsr636JX1tZPRLbYqX2uRB2SIjbFkMqklR6Dd9ew96848Q6vNfySieVpD5YUYO7YqACNB6AYPA9KpX+rIiskWWkx8wBxsB9fzrMcZjJ3AuVLFmGSTXtYPCOC5pbb+p5uKrU43hT1ZOMG0crkZTPoVyDxWOrbyACDuO1QBlskgVdnvB9nNvGo3Y2ljkgcHOKisYmGyQAhgVKgjkdOTXoT99pHBG97nS2yeXbrGAceQRtxkNwc4/E19keAvg9Hptjpe34QfEf4hWHxH0bf4M8ez+F77+xfFWo2U5R7PwvBbxlrhGuGhhmMridY1kHlRSlAPjtXT7MSWAJTYTy+0EZ6cZ/nX1j8OP2lP2hfhJ8PtC8K+APj98S/APhKLWbnxJpvhLw14nksLPSdRYQxzanYorE2k06xQh5YhG8htwSSVBpTWEdOVPGuSg1vC17prv0tf526XOtxqS5fZLbur6fenpuv6a9M+LH7KHin4GfDnVdc+Peg6P4T+LHxGuoNV8N/D272y+K/Buly7byLV7q1s7oPYfankjsls9RtfMC+a5WLCM3yZY2P2eNcqB5cWcyn5VbA/P603W/GV9r2rajr+s6pquv+IdXne61PxBreoTaxrmoyOxd5J7mVi7szEksx6knFY0nie5S3uLdAh+0rseWRRJcKgP3UPRc98DJ9a86vVhiKq9nHlpxVkt36t6XbfWyS2S0N/YtpKOnm936r9NbdzYu7mw1Cy1q1vJMyQaM82lyo7wqbpZoCvy45GwSqFbAOc9hXiJe3KtAIDHcxs3nSBy0c4JYhiOzDIHHBrqnvW3bs8hd5Abczd8n2+lc0RHJdzSowYMQGGCFBHU1eDhJTb6GGKjCNowephgAkjHJblec8epqNGeOeNwM7SAB1b6fpVuZVSWU4AQn0zzVaEBpwGH4ZOP89PyrttfQ4tW0z2fRvEUtxY2lo87NbwO8lvE5LRQmQKJQF7biq5x1IFdZp9xpKzrLqmlxanpk7wLqkcCrHrAtkmSSeOxuGDC3mdU2edsbCseCMqfBLa9mtZnO4lOF2qMEdOQPXp9a7Gx1qRFDxuG5+ZTznoDXlV6FSjU54nqqdLE0bSXvf5f10/yP2x/ZS+Enx2/bM+Herx/Du6+DVlqfwt8Yb/DniP4n/E7QPDvxP8ZwNZzywaNplnqtzGNRa2RQZrmKIMxWBWy/Xjof2J/jNr8ml+N/ilrkPw70W08XS+ArDx3rFxFa6BBqMUcN9a28NyrCNVjWQuQSiojq2eMV+YNp4tCapY6zot1P4YutPniuNPt7G8kltLB4irgokhYsC4LtuJJLHPHFbeqfEPxd4rtbrSfEPxN1qXR7i9bVbzTri8axsr2d8qXaNPkY/M3G3gE4rixGAy6WC9ll1H2OKb/irlvrNN2i4O1o8yir2Td7NKxyqGZU8Tz1qzlQ/k5dNmlZqSe/K25KTaVly6H27+3f+0j4q+KfjzU4Jvi9o3x6vrrU7Wxufixp1m+iSXjafpsVrcWDaA6LbxWZWaMRTpEI5DZt5YXDivzd8UatY2qT2dhZ22neaqvLZ2csssEJCqrrGZHd/mYFiGY4LkDAAFa+o6/4a0KxntdAjbU9QuoxFNqdxbm3tNOyQzNArHdJJ2Ej7VALYXJBHkd1cNcXG5ju3AtuLZZjnBY/pXRl+XSoQUKk5Tk9ZzlZynLrKTSSu97RSSua18VUqy9rU3WkV2XSy/4BTYMssalmOQXIHXJx/jSEB7u2XOECHvk8Hj+lLKf38ZCZBixwdpGKjX93dQuAcAfKW+vb8c/lXurTToedqaU+Y7qI8FVbcmeAMHn8smmsWNwzZ5D/AHs444x/M02di054JUqxGMsRzzTcZnVsnJGOD3HT8eavew3LWyHzN+9Vurbu+ecYx9OlMufmni53cbQCe/UfzpJiDKFUEjcQRk8DPekuQiygggkrkkMSOMD+lS7LYHd3HHmSPIyVTkDkg02FdlyFBIKFiBkg+oP60K6iZQFOCCQQMn3pRkXbsQRuTIC9c4xk/pSteILdMgYs9yBuywbGCdh9eP8AD2pjB/OALfOowBggnOMA/wCe9BP+lA5PIbg8knPY1Ez/AL8tuZW54Pf/ADzSV0HqWo1IuMt90LjPIP41E677iTYXwqdAO5606MkSsMLygyoHy4pI3ijuzvZ0RjsZkYbhxx1OPz9aaWtkLR6jjDgkYU4OOSSf50VfEMJAImcg8g7F5/Wir9lMdr9CnbIkYlLnDEkoR9Ox/GmW6sVkY/3yVB6ev+FdNbalaqzxtoGhyhs/NJBOGXIzwRKKZA1pLcoraZYBHcI6IJo1bgckiTOfxr2auQ16ShzTXvbWv+Ohkqt2/IwbeN83C4CttLBgeH4/+vRArrM6lRxxjqo4wCP8K7mGx0t1XOl2wLkqSs9yCAOw/e/5zRFpenySZ+zeXuyCI7iUDjGOC5pTyPE04qfPHX1/yJVePNy9ThYwfNk3KxAHBxyOuDjvTGQidSoYgAKRnHQ9QP8APWuyn0uzVvljZednEjHIBx60qaLZ8EGYEDPEnck89K4Z4GcG02rr+uxop8yVv62OPnV/MDODtbHQZ5A9KlJJNvsQ7Yw23CnBGeuf0rrG0u3yVDzADnO8E8/UVUmsY4kRklnBw3G5SOATjp7VMsM46tjv2OfkLNNGrZADZ+bPHTtTJgTKgXB+YFccj159O9X5QQ+7czHftG4A4HtxTZCIpYnVU3CUDlcg5z1rP2Lb3K5ylqETJIiI38eCpOV5Haq8udoLAffAz6e9bM073G6SRUDJtKlV29wP61AwV4HkKLuBA6ZHJFL2Gl7i5rtlSd2jTKPjdGuNp4zkf5/CoJ7y7ttuxkdv4t3JP4fjWqyIVRSikbvT2pbm3h2J+7UbiFPHX3+tDwqno0ilUmmlF2Mka1KBloSDgZXd+PHHSp01tym+SFipPUMDjGemfx61be3h8iTMattjyCRz6VONNszZh/KAYnOQSOx7fhWMsArN6GqxVWOjloVI9cRhu2yrgc5X2781o2/idkYSwPcIMFcKpHABGD7Vnw2FuIZSAwKgkENzweKs2VnC9vI7byxJ/i4HJHSsXgKbaTLWNxCSknqXdW8YXWswLA1v9nhggWzii8wyxADBd/mPBZiWIHGWPbFcxHIBvPbGOepx/wDrresdKtZd+8ynMxH38YGCeOPakh022KzkhyUYAZbqNuea3jh2nyrqYSnOdnN3KllAJFD45b5sBiucnP41p29kJb4JgIzZIUjBwAuP61JbRLFLhCwBUDHBAz6cVfiX/TFfcwZGKgjGSCBnNaqCSWhUJRslYzrqwaC8RC0Z3QjjHAyzc02406eK/thHIVITzAFHysR/CVPB/GtC8XOoL8zfKqoOegz/APXqe5UjU7L53P7knk+5pumtU9jS6u15o568ttSjeOMXahXYkrGoTB5/+tSyWFzIgLspO1UAMhx8vX+XWtq9Aa9tAQMEjPbPSm3ZMW4ocFRuHfHNKlThGV0iWnJSs3ZHOPYzhXGwnjbuLdDx+fetKWxmjjG7aNqAD5s4zkZqy0jyJhjwIieBjJOadcyO0eC3HlA47cmtJU4p2WxEIppmZFZwRxSOx3y4yDIeATngCpWDLAsgUv8AJkqASSO34/4VrzWsKWsLAEmRCzZPTBGMU/yY1SNcEgbuCfQnmudUnzJGt4xVraWMQuWtJAxbhCQmMHO3qfp0xVvQ4Zb5b+zjEkl3Lpc01iwJaUSW4+0EIAerRxyrjvu9cVGyhoHJ6hGAPcfKeal0e8nsb21vLZhHcWUiXUD4ztZCWGR3BxgjuKuiqft4xqK8b6+j3t52/Emcmn7rtp/kY8U99KEYzSEuM4zgd+4qq6Xkyb5rmby2y3lqfLBI6jPrwK6PWraGw1/XLK1Ty7e01O4ggj6iNVmZFH4AAfhVOIeZashJC78/KcEUqlCNKcoSSum/wIUnNLXpcwrYOZSVkZTkruYlWHTPvVi1wzS/Kcg/P0GQAKZ5SrI+C3zNgnOTUlsgLP8AM3JYnn0ArJvTUlRb0KxUSPKCTjcB6gfhVdLZ1ndivy4G3ruPTNbFlDH+++XJL43E5PXFOf8A17DtuHH5iqjG6uJJJczMxY23SfKR84LdyAOlIk0kMzbTlepTkZ6c1tWyK0l0pHRC2QOc/N/hVVoYxcOAOh69+nWhxu+VlpNWa3IY766MpjWESkZLbWwcY64xV6xulN/AmpQTPZpKr3sNpJ5N08e751jdgVViMgEgjPapdOiU3cwOcADHtjP+FWdMAkvrsyKr+XHxuGQccc1MKFPm2RTq1Xo5PsZFwTNe3SwiaO3DE20Fw4klVCx2qzAAMwGASAMkdB0qtIhEqKVORCOcYPUjt/nmtRwBe4AAwseOOOmelPZQ91tYAhowpPQgZPQ1fLa/9dTPlvHmZiSqXeMqCm2Pndwf88U64KboQoYbYxkZySST/jWg0Sm8MZyVEO7k5OduarNGr3DI2SvknHtwOlUlaN+5LersDAibDZU7QRnk9s04YN1gMBhN6tj5R9KEXzL1Q5JHkqSBxnPJpkzFb4rnICYyeuOlJKxTa0YyQkzkAsSVOccZJI5pszZmAHVUwT90A+n+fSkZibgHgZUtgdBSTyMk+Fxgnbzz2pNJLVC21EVts8eCfmXAIPTpT5ZCblmOFwg465qLo3mDhkTA9KbGxYuxOSUBP49v8+lJWtqJytsKpL3Kg8Yj6gZJ68ioJCRM+DgcZ4J3elWbVi93IzckLj9cVDIzLdnB9OMDH+eKT92wrWXMOhYiQp6p6YHB7n/PSqdywYyMDwGUYHRu+fyqckmRzkjKY4OB1xVJz85TAx5g+vAqefWw+lxRc3GBgjGOPnI/pRVcyPk/MetFPTuP3f6/4c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data:image/jpeg;base64,/9j/4AAQSkZJRgABAQEASABIAAD/4TBcRXhpZgAATU0AKgAAAAgAFAEPAAIAAAAGAAAJCgEQAAIAAAAQAAAJEAESAAMAAAABAAEAAAEyAAIAAAAUAAAJIAE7AAIAAAABAAAAAAITAAMAAAABAAIABUdGAAMAAAABAAAAAEdJAAMAAAABAAAAAIKYAAIAAAABAAAAAIdpAAQAAAABAAAJNIglAAQAAAABAAAv7IgwAAMAAAABAAIABYgyAAQAAAABAAAJxJydAAEAAAACAAAAAKQwAAIAAAABAAAALKQxAAIAAAANAAAwAKQyAAUAAAAEAAAwDqQ0AAIAAAAaAAAwLqQ1AAIAAAALAAAwSOocAAcAAAgMAAAA/g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Nhbm9uAENhbm9uIEVPUyAxMzAwRAAyMDE2OjA2OjA2IDEwOjMwOjMwAAAggpoABQAAAAEAABLGgp0ABQAAAAEAABLOiCIAAwAAAAEABgAAiCcAAwAAAAEJxAAAkAAABwAAAAQwMjMwkAMAAgAAABQAABLWkAQAAgAAABQAABLqkQEABwAAAAQBAgMAkgEABQAAAAEAABL+kgIABQAAAAEAABMGkgQABQAAAAEAABMOkgcAAwAAAAEABQAAkgkAAwAAAAEAEAAAkgoABQAAAAEAABMWknwABwAAG7QAABMekoYABwAAAQgAAC7SkpAAAgAAAAMxMAAAkpEAAgAAAAMxMAAAkpIAAgAAAAMxMAAAoAAABwAAAAQwMTAwoAEAAwAAAAEAAQAAoAIAAwAAAAEUQP//oAMAAwAAAAENgAAAog4ABQAAAAEAAC/aog8ABQAAAAEAAC/iohAAAwAAAAEAAgAApAEAAwAAAAEAAAAApAIAAwAAAAEAAAAApAMAAwAAAAEAAAAApAYAAwAAAAEAAAAA6hwABwAACAwAAAq66h0ACQAAAAEAABAYAAAAABzq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UAAAAAjAAAACjIwMTY6MDY6MDYgMTA6MzA6MzAAMjAxNjowNjowNiAxMDozMDozMAAACGAAAAEAAAADoAAAAQAAAAAAAAAAAAEAAAAUAAAAASUAAQADADEAAABQBQAAAgADAAQAAACyBQAAAwADAAQAAAC6BQAABAADACIAAADCBQAABgACABAAAAAGBgAABwACABgAAAAmBgAACQACACAAAAA+BgAADQAHAAAGAABeBgAAEAAEAAEAAAAEBACAEwADAAQAAABeDAAAGQADAAEAAAABAAAAJgADADAAAABmDAAANQAEAAQAAADGDAAAkwADABwAAADWDAAAlQACAEYAAAAODQAAlgACABAAAABUDQAAlwAHAAAEAABkDQAAmAADAAQAAABkEQAAmQAEAC8AAABsEQAAmgAEAAUAAAAoEgAAoAADAA4AAAA8EgAAqgADAAYAAABYEgAAtAADAAEAAAABAAAA0AAEAAEAAAAAAAAA4AADABEAAABkEgAAAUADAEkFAACGEgAACEADAAMAAAAYHQAACUADAAMAAAAeHQAAEEACACAAAAAkHQAAEUAHAPwAAABEHQAAEkACACAAAABAHgAAFUAHAHQAAABgHgAAFkAEAAYAAADUHgAAF0AEAAIAAADsHgAAGEAEAAMAAAD0HgAAGUAHAB4AAAAAHwAAIEAEAAcAAAAeHwAAAAAAAGIAAgAAAAMAAAABAAAAAAAAAAEAAAAJAAAAAAAAAP9/DwADAAIAAAAAAP//NQA3ABIAAQB0ACABAAAAAAAAAAD///////8AAAAAAAAAAP////8AAAAA/3////////8AAP//AAAUAMYi6kwAAAAAAAAAAEQAAAA0AUQAdAAMAQAAAAADAAAACAAIAKgAAAAAAAAAAAAAAAEAAAAAAHQABAFiAAAAAAD4AP//////////AAAAAAAAQ2Fub24gRU9TIDEzMDBEAAAAAAAAAAAAAAAAAAAAAABGaXJtd2FyZSBWZXJzaW9uIDEuMS4wAAAAAAAAAAAAAAAAAAAAAAAAAAAAAAAAAAAAAAAAAAAAAKqqeSV7JW0AYmkAAwAAAAAAAAEAAAYAAACokpeRkwAUQIkAAAAAAAAJAAADAAAAAbu7AQEAAAAAAAEAAAAAAAAAAAAAAAAAAAAABQAAAAAAAIcAAAAAACUAAg8AtgAMzMwLAAAAAwAAAAEAAAAAAAAAAAAAAAH/AQAAAAAAAAAAAFAUAAAAAAAAAAAAAAEAAAABAAAAAQAAAAMAAAADAAAAAwAAAAAAAAABAAAAAAAAAAAAAACHAAAAAQAAAAEAAAABAAAADAAAAAAAAAAAAAAAAAAAAAAAAAAAAAAAAAAAAAAAAAABJVAANQASADeRZZI/AP///////wIAAAADAAAAAAAAAAAAAAAAAAAAAAAAAAAAAAABAAAAKBQAAHQNAACsCgAAVgEAAAACAACsAgAA0AIAAOABAAAAAAAAAAAAANACAACsAQAA0AIAAOABAAAAAAAAAAAAANACAACsAQAAAAAAAAEAAAABAAAAAAAAAAEAAAAAAAAAAAAAAAAAAAAAAAAAAQAKAgABAAEBAAIAAAAAAAAAAAAxLjEuMAAzNygwYikAhwAAAAAAAAAAAAAAAAAAAAAAAAAAAAAAAAAAAAAAAAAAAACOAAAAZAAAAGQAAAAAAAAAvxcAAAAAAABkAAAAZQAAAGQAAAAIAAAACAAAAAgAAAAIAAAAAQAAAAAAAAAAAAAAAAAAAAAAAAAAAAAAAAAAAAAAAAAAAAAA3gEABAAEowIAAAAAAAAAAAAAAAAAAAAAAAAAAAAAAAAAAAAAAAAAAAAAAADeAQAEAASjAgAAAAAAAAAAAAAAAAAAAAAAAAAAAAAAAAAAAAAAAAAAAAAAAN4BAAQABKMCAAAAAAAAAAAAAAAAAAAAAAAAAAAAAAAAAAAAAAAAAAAAAAAA3gEABAAEowIAAAAAAAAAAAAAAAAAAAAAAAAAAAAAAAAAAAAAAAAAAAAAAADeAQAEAASjAgAAAAAAAAAAAQAAAAAAAAAAAAAAAAAAAAAAAAABAAAAAAAAAAMAAAAAAAAAAAAAAO++rd7vvq3eAAAAAAIAAAAAAAAAAAAAAO++rd7vvq3eAAAAAAQAAAAAAAAAAAAAAO++rd7vvq3eAAAAAAAAAAAAAAAAAAAAAO++rd7vvq3eAAAAAAAAAAAAAAAAAAAAAO++rd7vvq3eAAAAAAMAAADvvq3e776t3gAAAAAAAAAAAAAAAAMAAAAAAAAAAAAAAO++rd7vvq3eAAAAAAMAAAAAAAAAAAAAAAAAAAAAAAAAAAAAAAMAAAAAAAAAAAAAAAAAAAAAAAAAAAAAAAMAAAAAAAAAAAAAAAAAAAAAAAAAhwCHAIcAAAD//////////wAAAAAAAAAAAAAAAAAAAAAAAAAAAAAAAAAAAAAAAAAAAAQABAAEAAQAAAAAAAAAAAAAAAAAAAAAAAAAAAAAAAAAAAAAAAAAAAAEAAQABAAEAAAAAAAAAAAAAAAAAAAAAAAAAAAAAAAAAAAAAAAAAAAABAAEAAQABAAAAAAAAAAAAAAAAAAAAAAAAAAAAAAAAAAAAAAAAAAAAAQABAAEAAQAAAAAAAAAAAAAAAAAAAAAAAAAAAAAAAAAAAAAAAAAAAAEAAQABAAEAAAAAAAAAADGUFVXZwAAAAQAAAAAAAAABAAAAAAAAAAEAAAAAAAAAAAAABAAAAAAAAAAAAAAAACYMgAAYNwAAAAAAAAAAAAAAAAAAAAAAAAAAAAAAAAAAAAAAAAAAAAAAAAAAAAAAAAAAAAAAAAAAAAAAAAAAAAAAAAAAAAAAAD/AAAAAAAAAAAAAAAAAAAAAAAAAAAAAAAAAAAAAAAAAAAAAAAAAAAAAAAAAAAAAAAAAAAAAAAAAAAAAAAAAAAAAAAAAAAAAAAAAAAAAAAAAAAAAAAAAAAAAAAAAAAAAAAAAAAAAAAAAAAAAAAAAAAAAAAAAAAAAAAAAAAAAAAAAAAAAAAAAAAAAAAAAAAAAAAAAAAAAAAAAAAAAAAAAAAAAAAAAAAAAAAAAAAAAAAAAAAAAAAAAAAAAAAAAAAAAAAAnwAHAHAAYAANAAkAAQBAFIANQBSADQACAAAAAAAAAAAAAAAAAAAAAKwCAAAAAAAAAAAAAAAAAAAAAJgBAAAAAAAAAAAAAAAAAAAAAA4EAAAAAAAAAAAAAAAAAAAAAAEAAQAAAP//EAAAAAAAAAAUAAAAAAAAADgAAAAAAAAAAAAAAAAAAAAAAAAAAAAAAAAAAAD/////lwAAAAEAAQAPArYAAAAAAAAAAAD//wAARUYtUzE4LTU1bW0gZi8zLjUtNS42IElJSQAAAAAAAAAAAAAAAAAAAAAAAAAAAAAAAAAAAAAAAAAAAAAAAAAAAAAAAAAAAE1FMjYwNTA1N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AAAABAAAAAEAAAAsAAAAAwAAAAEBAAABAAAAAAAAAAMBAAABAAAAAAAAAA8BAAABAAAAAAAAAAIAAAAsAAAAAwAAAAECAAABAAAAAAAAAAICAAABAAAAAAAAAAMCAAABAAAAAAAAAAMAAAAUAAAAAQAAAA4FAAABAAAAAAAAAAQAAAA4AAAABAAAAAEHAAABAAAAAAAAAAQHAAABAAAAAAAAAA4HAAABAAAAAAAAABEIAAABAAAAAAAAAAAAAABAFAAAgA0AAAAAAAAAAAAAHAAAAAMAAAAAAAAAAAAAAP//UBSHAAAAAAAAAAwAZQIABAAE8gMAACIA4BS8DQEAAQCYADgA1xS3DQAAAAAAAAAAAAAAAAAAAAAOAPICAAQABGIBFwIABAAE+QF7AQAEAATjAhgHSglGCSwDDwfkDN4MXQZiA6AInQg/BgMAAAAJAQoBBwEAAFIFiguGC5wGYgLXANcAHQB4AD4CPQKTA+EEdgh6CIEBZwdRD1gP7whAAzQBMwEsAKkA9gL3AsYEvgY/C0ULFgLRBgAEAARGB6cP0QYABAAERgenD9EGAAQABEYHpw/RBgAEAARGB6cPAAQABAAEAARZEAAEAAQABAAEWRDRBgAEAARGB6cP0QYABAAERgenD9EGAAQABEYHpw/RBgAEAARGB6cP0QYABAAERgenD64F+wMCBPsGGA6uBfsDAgT7BhgOAAAAAAAAAAAAACUIAAQABA8GUBRfCQAEAAQqBVgbwQgABAAElQVwF+cFAAQABBoJgAwsBwAEAASWCJEOJQgABAAEDwZQFBUJAAQABH8FyRglCAAEAAQPBlAUJQgABAAEDwZQFCUIAAQABA8GUBQlCAAEAAQPBlAUJQgABAAEDwZQFOYDAAQABBUEpw/mAwAEAAQVBKcP5gMABAAEFQSnD+YDAAQABBUEpw/mAwAEAAQVBKcPSwYABAAEAAjrDUsGAAQABAAI6w1LBgAEAAQACOsNAAQABAAEAARZEAAEAAQABAAEWRBLBgAEAAQACOsNSwYABAAEAAjrDRYGAAQABFgIVA1IBfoDBAQECGwMsP6AAagDlCrB/ocBkQMQJ+7+nAFWA2wgIv+1ARkDWBtZ/9QB3gJwF3T/5AHCAuAVkv/3AaQCUBTD/xECcgJcEv7/OQI8AmgQNABhAhEC2A5jAIUC7AGsDZ0AtgLCAYAM0ADgApwBuAv7ABADhgHwCmcBkANNAWAJ9AERCCAI/wf/B/8H/wcAAAAAAAAAAAAAAAAAAAAAAAAAAAAAAAAAAAAAAAAAAAAAAAAAAAAAAAAAAAAAAAAAAAAAAAAAAAAAAAAAAAAAAAAAAAAAAAAAAAAAAAAAAAAAAAAAAAAAAAAAAAAAAAAAAAAAAAAAAAAAAAAAAAAAAAAAAAAAAAAAAAAAAAAAAAUABwALACMABQAJAA0AEQA6AEMAgwBlAEkAPQAXARIABAAGAAgAKAAKAA0AEgARADcANQB+AMEAwQCiAEYGOQABAAUABQASAAIAAQACAAMAAgAEAA8AGwALABMAXAEUAAcADgAWADcACAALAAcACQAgAB8AHwA2ACYALwB3ASsAAAAAAAAAAIAAAAAEAAQABIQKPw/8GiUQ5P+A/80P3A8cAIEANBAAAAABBQDLlQkA7xQIAB3gCADOxAAEAAQABAAAAAAAAAAAAAD/HwAB/x8AAQAAAAAAApoCxAHeAaMCigFGAwAAAAAAAAAAAAAfAD8AXwB/AJ8AvwDfAP8AAAAjAEsAbgCMAKkAxgDhAP8AAQAAAE8AAAAQACAAQABgAIAAwAAAAOf/5//n/+f/6f8AAPUD+QP5A/kD+QP2A8oDiAQBAPsH+wcCCAIIAADWKxAn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/AAAKADsA0gAAAQABAAEAAQABAAAKAEQA0gAAAQABAAEAAQABOAA7AEcAAQABAMMA0gAIABMAKAAtAFgAigCTAJwA/wAAAAAAAAAAAAAAAAAAAAAAAAAAAAAAAAAAAAAAAAAAAAAAAAAAAAAAAAAAAAAAJgAsAEAAhgCPAJkA7wAAAAAAAAAAAAAAAAAAAAAAAAAAAAAAAAAAAAAAAAAAAAAAAAAAAAAAAAAAAAAACQAAAAAAAAAAAAAAAAAAAAAAcwL1AAAAxwOkAQAAQAHPAkcBAAByA34BAABQAQAAtQUABBkDAAAAAAAAAAAAAAAAJQA/ADsAWAIABAAEMwKnDwAAZADhAQAEAAS0AgAAAwJ5AAAAdwKsAAAAUAGcAEgAgwAlAFEAOABVV4FNLQA1ADMA/wAAAAAAAAAAAAAAAAAAAAAAAAAAAAAAAAAAAAAAAAAAAAAAAAAAAAAAAAAAAAAAAAAAAAAAIwBLAG4AjACpAMYA4QD/AAAAAAAAAAAAAAAAAAAAAAAAAAAADwBEAAEAzwAAAAAAAAAAAAAAAAAAACYATgBvAIwApgDBAN4A/wDjAPMA8QDkAM0AugCtAJoAgQBwAF0AUwBMAEcAQwA+ADoANwA1ADMAMgA2ADwARABOAFUAXABdAFoAVQBOAEIANQArAB8AGAAXABYAFgAWABgAHwA7AEAAPwA9AD0AOwA6ADcAIgALAAsACgAKAAkACAAIAAgACAAGAAUABAAAAP8ACQCcAEgAVVeBTQAAAAAAAAAAAAA1AP8AMwDpAVEAAACgApIAAABAAQAAAACDAAAAAAAAAAAAAAAAAAAAAAAAAAAAAAAAAAAAAAAAAAAAAAAAAAAAZABkAGQAAABkAGQAZABkAAAAZABkAAAACwAAAEYAAABkAAAAnABIAFVXgU0AAAAAAAAAAAAANQD/ADMAAwJ5AAAAdwKsAAAAUAFVV4FNAAAAAAAAAAAAAAAAAAAAAAAAAAAfAD8AXwB/AJ8AvwDfAP8AAAAAAAAAAAAAAAAAAACHAIcAh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B0AAEAAAAAAAAAKwAAAAAAAADMEEAUgA3/HzgbDheLEgIRVA0AALID6gUiCN8IGgoAQApBY0EaQWZADkAAQIE/pz/bQIdCREMAALID6gUiCJ0JGgrTPxQ/Jj4/PdI8uzwAALID6gUiCJ0JGgoAAAAAAAAYAAAAAAAAAAEAAAAAAAAAAQAAAAEAAAAHBAQACwAANwwAAAAAAAAAAAAAAAAAn4qTAAAAAAAAAAAAAAAAAAAAAAAAAAAAAAAAABwAAAAAAAAAAAAAAAAAAAAAAAAAAAAAAAAAAABJSSoAjg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PGgAAAAOJADS8AAAAAlMAAAABAAAABwAAAAQCAwAAAAAAAAAAMjIzMDczMDA0NTg2AAAAAAASAAAAAQAAADcAAAABAAAAAAAAAAAAAAAAAAAAAEVGLVMxOC01NW1tIGYvMy41LTUuNiBJSUkAMDAwMDlmOGE5MwAA/+EMfWh0dHA6Ly9ucy5hZG9iZS5jb20veGFwLzEuMC8APD94cGFja2V0IGJlZ2luPSfvu78nIGlkPSdXNU0wTXBDZWhpSHpyZVN6TlRjemtjOWQnPz4NCjx4OnhtcG1ldGEgeG1sbnM6eD0iYWRvYmU6bnM6bWV0YS8iPjxyZGY6UkRGIHhtbG5zOnJkZj0iaHR0cDovL3d3dy53My5vcmcvMTk5OS8wMi8yMi1yZGYtc3ludGF4LW5zIyI+PHJkZjpEZXNjcmlwdGlvbiByZGY6YWJvdXQ9InV1aWQ6ZmFmNWJkZDUtYmEzZC0xMWRhLWFkMzEtZDMzZDc1MTgyZjFiIiB4bWxuczpkYz0iaHR0cDovL3B1cmwub3JnL2RjL2VsZW1lbnRzLzEuMS8iLz48cmRmOkRlc2NyaXB0aW9uIHJkZjphYm91dD0idXVpZDpmYWY1YmRkNS1iYTNkLTExZGEtYWQzMS1kMzNkNzUxODJmMWIiIHhtbG5zOnhtcD0iaHR0cDovL25zLmFkb2JlLmNvbS94YXAvMS4wLyI+PHhtcDpDcmVhdGVEYXRlPjIwMTYtMDYtMDZUMTA6MzA6MzAuMTAwPC94bXA6Q3JlYXRlRGF0ZT48eG1wOlJhdGluZz4wPC94bXA6UmF0aW5nPjwvcmRmOkRlc2NyaXB0aW9uPjxyZGY6RGVzY3JpcHRpb24gcmRmOmFib3V0PSJ1dWlkOmZhZjViZGQ1LWJhM2QtMTFkYS1hZDMxLWQzM2Q3NTE4MmYxYiIgeG1sbnM6ZGM9Imh0dHA6Ly9wdXJsLm9yZy9kYy9lbGVtZW50cy8xLjEvIj48ZGM6cmlnaHRzPjxyZGY6QWx0IHhtbG5zOnJkZj0iaHR0cDovL3d3dy53My5vcmcvMTk5OS8wMi8yMi1yZGYtc3ludGF4LW5zIyI+PHJkZjpsaSB4bWw6bGFuZz0ieC1kZWZhdWx0Ij48L3JkZjpsaT48L3JkZjpBbHQ+DQoJCQk8L2RjOnJpZ2h0cz48ZGM6Y3JlYXRvcj48cmRmOlNlcSB4bWxuczpyZGY9Imh0dHA6Ly93d3cudzMub3JnLzE5OTkvMDIvMjItcmRmLXN5bnRheC1ucyMiPjxyZGY6bGk+PC9yZGY6bGk+PC9yZGY6U2VxPg0KCQkJPC9kYzpjcmVhdG9yPjwvcmRmOkRlc2NyaXB0aW9uPjxyZGY6RGVzY3JpcHRpb24gcmRmOmFib3V0PSJ1dWlkOmZhZjViZGQ1LWJhM2QtMTFkYS1hZDMxLWQzM2Q3NTE4MmYxYiIgeG1sbnM6TWljcm9zb2Z0UGhvdG89Imh0dHA6Ly9ucy5taWNyb3NvZnQuY29tL3Bob3RvLzEuMC8iPjxNaWNyb3NvZnRQaG90bzpSYXRpbmc+MDwvTWljcm9zb2Z0UGhvdG86UmF0aW5nPjwvcmRmOkRlc2NyaXB0aW9uPjwvcmRmOlJERj48L3g6eG1wbWV0YT4N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PD94cGFja2V0IGVuZD0ndyc/Pv/bAEMAAQEBAQEBAQEBAQEBAQEBAgEBAQEBAgEBAQICAgICAgICAgMDBAMDAwMDAgIDBAMDBAQEBAQCAwUFBAQFBAQEBP/bAEMBAQEBAQEBAgEBAgQDAgMEBAQEBAQEBAQEBAQEBAQEBAQEBAQEBAQEBAQEBAQEBAQEBAQEBAQEBAQEBAQEBAQEBP/AABEIASwBwgMBIgACEQEDEQH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xAAfAQADAQEBAQEBAQEBAAAAAAAAAQIDBAUGBwgJCgv/xAC1EQACAQIEBAMEBwUEBAABAncAAQIDEQQFITEGEkFRB2FxEyIygQgUQpGhscEJIzNS8BVictEKFiQ04SXxFxgZGiYnKCkqNTY3ODk6Q0RFRkdISUpTVFVWV1hZWmNkZWZnaGlqc3R1dnd4eXqCg4SFhoeIiYqSk5SVlpeYmZqio6Slpqeoqaqys7S1tre4ubrCw8TFxsfIycrS09TV1tfY2dri4+Tl5ufo6ery8/T19vf4+fr/2gAMAwEAAhEDEQA/AP4V54ox4euZNoG+8mwzd8uccfh396zfCkW621pt2BF5QIx9/lu1b14hPhFWKYV7qU59zI2fr0rP8IRZ07xC2w5Hk/vP4QMt1/IfrX0FWmni6Ub/APLt/wDpLPspUrZph4209k3/AOSM/Uj4SZHwp8RSllUQ/D3TrNQVwpM1zGMegzuPNfYzzrbeGbDJXH2VSF8vdg7ATk9+n4cV8ffCdR/wprxG68tPp+g6WrgbVbNxCcA9uhr641tfI8OWQHVLH5Wxgfdxx9fUV8tLBupVqtLpH85FYlR5I3tzcz+/3SCxuTBd2LEoAvw+iJcHClpr+6bH4gD616N4ZffpPgiJgqNNrWqXoIO3I8yJFGM+3WvJ5FljkiR2+WHwVpcTrwQ2+S4k6/jnj0r2rw3Z4t/h8oUZGlXV0ycHHm3J/H+H9K4pZXVqRpqS0b3+Z6NKVN1J9+Vp7ae6/wBS38SP3l14ats/NceIbOEDJYFTNFnH+NfVGu3EVn8Eb13JZbpruQsg+f8Ae3M2P0P6V8qeNsP4t8EwDdg+IbcopOB8hByF/wCA19L+MpTB8DLVRGXeeygYYGPmkIY9/Vj+dGIy2XtfZQWy0M6UYujG605l/l+Rn/BFUtvDvhCAEviwv5g00m+U5lhUEn1OTz71yHxrvpZbq2hiUCQ38ce0DHQnr6mu7+EkS+VoChVBtvCjyv8AwqxlumGfx8quC+LMXna9pCsm7zNYjUgsAAdx/wAK82eW1Y05tK+/6I66ri68XFX6/i7fofRlgwkikgYb2gWBIyyd1tYUIB/DOfavwm/4KueLj4v+MXw5+FujyRXc3gDwi17q8FudzW15q8yzLGw/vLbwWzEdcTD1r91ftF9Y2fiXUtN0aTxBqNjBdXWm6JbTx2l1rFxEp8q2SWTEaGVkRAznaN2TX8y3x5+Fn7Snhjxtr/xm+MXgXVtO1XxHqtxrev3XF7bWqzTGNQHj3IkaFRFGAxAWNMHaVJ1y3BRw8FUlrLmk1ppuzz87pzqrlhF8mnNbokl+v5M9C8Hf8E5PiRq3wIu/2gtVk1Y6MILq88JeDPDumpfa946XTJIX1aK3nkbyopLe3la5Cskm9YZAQDgHsfg3YWsHwj0NP+Ecn0b+1vFsW/UGshANQutMtbiG/jlaMCDzlN3bOUA8xUkUt94mvH739r748+Ovg94C+DVp4z1zw94E+FXinUvFXgpNFvBpdzbT6xHAmofaJUAeTm2g8olwESSZSrBxt9P+Fmp/HKz0yfTtUbQLjwl408ar438VrrdpbWOvaxqNva3UI1iURoJ3kjh1C72SBU84tskaVEVV4eLsGsVh5xhVSpcsJJS93lml72qdpRbtbr63VteDqlehndGvgMPKcE+VqKu7O1272s+2qWnmz1kWg+zWhIClp1xtIBOT90en0rJ+I3w98MeJbrTJtV0bStQv00cRxzXdkk1yE8+bADsORkngZwT2zXXXqQxW1ksLvIgugY3ZPKkkjDnaWGSASMHHOORk15V8XfF+q+GvGWjQ2kqXFrJ4Ttp5tJvWYWVyWuLrJUqd0cmAMOmG9Qw4r8NxEMbUcfqVRxqK9mm1t0utT+ssiyKGd1p4OUVL3b2mlZtdLPS/r18zym/+EGg6VKWTwzoM8Eh/4973T45Y5PZZQNy4/EVnwfDDwFM6o3hnS9PmY/6m8sVktmPX5JR16+p+le2+GvGmieJgbS1mKal5eZ9D1EL9vBHUxY+WZePvxYb1QV0b6Nbl0IgwrLueNlDqwA5/Eccdaxp8X5zlk/quPnK67t3t5a6+v4nLifD7LnJpYeEZXs1yKy/C6/I8Ys/gP4Hl+e48FWDQv8zSWgd4MZ9VbOK+mvBXhXTbO0tNOs7f+z7OyijtrOGAFobdEACoAcnAwOta3hPQIt0TWtxcWUjEYRQZoE+qdR77TX1Z4P8ABGo3kYnuvDFv4ktVAM11owM11EB1Z0TEi9M5INebmXiJh6q9liq7T6KUrfcm7N+l2y8JwJSwEnVwtGMb9YxWvldJde9j5Ki/Yv8AhPrt3eapd6JrF5PqV29/dy2Pim7tvNkmdpHIUNgZZjwMAZrq7L9g34APj7bpPjmxZ/lYR+MLgIvcEFlP5Zr9E/B/w98L6m6DTdVvNFvVIDWmpRefAjdMblAcHr1U17ivwk8UQWTyRWVl4htVUHNm8d5KBgZITiQflXj1PEjGy/c0Mwmn2c5RenZX/QwjwVkVKf8AtGAp3vq3Tj+q3+Z3n/BPH/g3a/Y7/a1+BepfFDxXefG6DUIfiNe+D7KTw98RDYWYhtbaylXcjWj5YNcvlvTFfWHjf/g02/Y+sLK5m0Xxx+0ZbXcVo08aS+NLDUYnKMo24fTe+49+1fs5/wAEXRH4Y/YuvLKazewuh8bPEF4bKSNoXx5emK3BGf4DX2p8dPjVLostr4V8OXH2TWtU017qW9A8xtMtjIqBkU8eY5D7SchQhPcY34o8QKPB3B9Xi7Pc4rqEIxk0pNuUpO0YQV0nJuyWqWt3ZXa/KJYPH5jxrW4cybLaHsozkrulFJRik3KT5XZJa7PsrvR/y3eDv+CPPhX9nTwxB8PfDsfifXbK01681qz1Xx4YtU1yaW8WNJUMywxq8YVUULs4x3ODXgfiT/gh94T1e41zUWl+JWmQ6zqdxeX2nWHxd1vQdFlnmdnlEdms4iRCzkCNFCgHAGBiv2l/bLn07wf8A/jV8Ydc1nX/AO0Ph/8AD7WfF9pqg166ju0ngsZTFsffkFpfKxtxzjHOK/Lb9l/4z/Bnw9+wpe+LfjH4i8Ua98a/jvf6/wD8Kriv/H95eaxd3Q1Z9J0+7Aml2QRHyBNNcSFY8QkDBbn818HvE7F+LNHEZtldOtQnLGUsHTs/azr1qtOrW1cFHlVOnSlUm5OUYppuSWp+g8UUco4ewdOji68KtKnQnWqqVNRjSjCVOmmuaTUuZzUVblbtZRbsj4T8Vf8ABL7XPhf9ss/B3jz43eGYGRdKmPh74o3sPnxxR/JGZNpLhV4BJP1r4g1z9ljx34P1C4k034t/HC3u5Lxpxc6h4yGt3CS7ShdDPA+Dg/w4Geetf2y/Db4BeDvDXwN+HOheI9fhlk0XQLZ7zUbTU7S90WNrpZLgpBdktHJGvniNJFdlO0bSRivyJ/aW8EfDXwl4vvLW28X+GFs9OmuH1hNU8Q6faXmiSBRKI7tTIPKyjo43hSVdT0INfsGFzDF0cbVwlaMa0VJpy5E+aztd73T0et90ePHFYSsoYlT9nPlXK+aUWrrZO6srX0XS5/P5p/7IHxM8f30s2q/tDfHu8uJSIN+oeIYNUjXd8qhIpIvLQ84yig/lX6Sfs6/sRfEbw/4X1vw1r3xD8Z/Ephd3FrJq/jjZe6pZ2csKwHT4XAykQCvtCEfNKelfSvwjHwwb4keEfh9L4x8GW/jTxbq9gug+FZPENnHrusJcDzITb2pfe/mIkjoAMyKjFQwBNftr8Hfjh/wT81HxXpXwn8O/Gr4B+IPiH418ZXOieF/DGjeP7O+8U+Kr7TpHF9BbwxyFnkieGZGTjLQyKMlWAvMp4/NKDw8cIpUklLSktEtndQ0SSet7WT7GMcyweTVIzpYmUZ6r+K93a6Sc922r9dV3P5rPij/wRv8A23vihqF4fg/+0refCL4dx2EOix+AY9I1B0ilhU+bI95bzLIwk3j72SNteJX3/BBX/gppf6DF4c0/9rLwd/ZMFumnlUs9f0G+vY4x8onvIo3nc5J3Fny2ec1/oKWeneCdFsNVuV0a3ihjvPtEu2Rhw3lqxPPoc/hXrVj4G8FQIsY0i2kcEOS8rswJ5OOelehksM7nTp08O8NGnHZujT0kl/N7Jty13evmfE5xxbl0K1Wpi6eIdSorStWqrmTs2mlWUeXytbyP83Sx/wCCF3/BW74V6Kbfwn8U/gnrkNtO18L3VNY1m51PdIwcZku7JwwyvCuCBk14P4x/YH/4K/eAf7U1nxHc/C/xbJAI4xKPEkEa6aU8zDW8ItYE53HO7OcCv9RDVfCvhKWB47nSoTFKFjZUkK/dOQBzXyp8WPgV8L/EmmeIILmzvYI7iBULQMj7CNxyMqemehr08xhjMHWlVxlHCVpS1lJUo8z678sX0v5k5NxXRxjpUMNUxVGMFyxSrVHFLRaLnktL9Y+h/nHfAf4Z/tbWGteKk/age/tbNbO0XwfdeDr7R7h4ZFkmF4rRqjqyshhyZRn5Rg5znxj4/wDif9tPwv8AE7UvDHws+GXifxJ8LrWdJfDWop4VF/q3iBWtI5Z1kvYnHMcryZCIn3ADkZz/AF//AB//AGcfDnh3xbPpdpB51vFa+dBcPGsbzq5BBYDjI2kccV8j/G74M2vh/QDrVjbtCdMtLeVZUAyDcvHGQO3O/wDKvnXjMrp4mrmlfAUZS5WuRxtTVktYxT0em67t6N6fodKeYYnC4fKsPmFaKU01PmTqPme0pyi3KN3ondbK1k0fyUfFD4jftY+NvDkXhHxz+zD4i0/SGmhlu9Wt/AGtXetWjxYH2i3k2mNH65wuGBI+mB8Pv2pfix8AfhsPhxoXwF1WAHXLvxBq3iHV9F1XSn1+9uXP+k3cJtjveGI/Z4ssAkYOFDM5b+lS1sJ0VmdnJJyMZnkOM8ALwPzrM1jxCtipgdRNMTtSC5m+1XWecYgTOM/7RFdn/EdcvyThWfCeKw9Oll9R3lSjWqQ5k3GTju5ODlGMnD4XJap3d3iPDrM8XnSzzDY6rPGKLipunSm4q1tPdjFPVq6V0m7M/m4H7ft6tqlv4p+F7xXQm+23L6ZrL6TPcTlQmGaeNm8tRkBQMjPWvqH4GfEXxF+0V4SvfGNrpvhfwno+geI/+EenttX1G41XVbiSKOC7WaCWNBuO2VUKEHnPtX6g+LdJj1eGS58S+GPDVtp8mGX+2vDtpd3M69PkieMnn3z9ea8UX/hF/B6XEHhHwlpHhuO7uWuJr6z0aC2ubyYgKZI7aJVXeQEXeQThR2FflObeLvB+Pw08PwplDWIurVJVZOmtdbRdr6baadj6LA8PcaYLFQrZlmXtKNuVw9jTTfRXkuv39dDxDxH4U1/RfDmjRaRZafrsur/axrVvfyy+H7rQljkWK2lJlRvPWaN3kURkMPKYNglc+b63D4lslSax8Hteh5MEWWs2sMmVQEyqztwBtPBHfkGvdrrUE1A6o5WU3URRp2upWub5y+4gyt91enCL079a5O6cLEmHGBFJ93hVPltkn+n1r2MizTF4vA08TjKcXPqlzWfm/e6+Vl2S2Pp6OEU6CdZ3eq6J76WSSWi022Wt3dnyTPp2s29jdam3h3UIZ4PMuGshHBKOXyIw/mgM2TgkDB7V634G/wCChXxU/ZR1Txj8JfHHhhdY+Flra2Z8NeIfCfh6ws/F/wAMv7TtobqDU0tm8ux1eOYyymSKZ0dpULG5yxU9FqlrcXGg3Uem2sNzqUsiRWNvPcR2UU0oYOokmdlREAVmd3KqiIzMQFJrwv4ZfBj/AIa0/ae8TeA7f4n/AAy+HHwr8O+C4tC134i+N/EkPwt8NeI20PS73NxpthqJe5kEksl5sHl75YkDCKOS4jgX938PcG89xVTDVKHO5NRjv8V1azei1a3dmr3TipW/AfGbH4XK8NhqNOtySXNOTv0SsrrqnrZW3Wmp+u2gf8FSv2TvG+q6Z4b8E+NLvU5NZvtM0eOXxbZz+C9feXVJjZrGlg9uRNPFN5fnJA/kqlxGwlI3hfvK4uVe8ukIw8NyUB6n5Rg/4V/DD4t8M23w0+KE1l4d1saza+HfE3maJr9vGbddSFncboblEPIDNErqD61/al4K8YReLdB0zxPbzCe28Q6TZ63HNHgeat1bRXAI9Pv17PE3D1LJcRClTm5uTkm209Y22cUotb7K3yPy7IsbUzGhL2q1VmtLNp73u/JbW66HV3dwsbs4IAVZOT8oOVXr9ev41x3iK+aPS5DlSWf90U5PPIz+Oetbmo3SBbg7tw8iVyq4xkIpA/lXBeKr1H0qBlXyz5iAqPl3Z/T1r4+nQq8tRp6669NkfS+wSdKXXT8zcuroJ9jjZxkWyFs84yoz9ewzXB3eobf7bkwoUGEbC21ZN2/GfT8K1Ly+Q3EWXBcWcQAA6fL2z+Fecatfu1l4lPmYeOa2ZXMY55kzgDsPb3r3cPGUaNNvv+jZwyw0ZVZxa0t+qLyTxNGrxq4DOpJU5CgHkEev+FZms3H/ABMyqxgkFTkrluVPI+ox+VY9ldPNbIxdBuK4KnaOg4x/k1R1TUlHiCRGfaECbR91gAgrunTbxEZX6HB7CP1aServ+hz2vTPBfeISrKpTRYZGJGcNvmx0/wB0YHtXAxTldHWVY9rb1MgPzrgkY564HFa3ifUN7eOHZiDBotpzn7u57gjH/fNcgJxH4Whk+YlliOVb1ZMn6HOOauVOo4TUf06ImOHXtqKce3r0f63PyN/bulLaTY25Yjf8UdakCMB96KSRdw5/6afrX5k368IWGGEmFGePxr9Gf26bsS3WiWw3D/iu/Es2SwbGLxF4/wAK/Oq+z8hB538ZBB4r9QyWnbKlLz/U+fzWChW5V2/VjxHgAFWyBznOaKubV7pk9ztzn9aK9pU3bRr8DzlGS/4c6jUY3j8FadJwyyTSEtvySfMYdKh8GR/8SDxPJjDfabZQx4AGWB/mKv64oj8EaCQOJYWfBPOPMJHv3o8DxhvC3iV9pIOoQD5jxx7fjXrOC/tCnFa2ov8A9Ns+3VB/23Rp9VQ/9xM/Tf4VRBfgVuwVN74j0O0fjnauGOPxH+eK+tfEu8eH7dG2ELa4UKxz0/lxXzL8M7XyPgj4PQozf2h4108AoQpcRwluCe4xnmvpTxWFXSbdSpwVWPdjGThQAPT71PBZa6jqu32Yevw3/U87EtXpxfeX5r/IztXV/wC2LuFRhYtB0m0JVsYK2nmc46/6yvedKi8m98GwYCrbeE4+ergu8j8+vP8ASvFNWt9/iPVwoYMr2NuU24B8uwtQfw5P5V9BQWYi8Q6dEFUm28O2kEeTtGPKDHH4t+tdjyiUoUuaD1u9umrNaFVN1Zf3V/7av6+85nXiJfiD4U5LC1nluwf4gYoZGyQfzr6f+IMAh+EWiW2CS8VomFzxiKMkfnmvmXUId3j60YYxb6JfyqwILA/Z2Ax75YfnX1F8ToyvgrRLTbki4jj2qPkUBVXr26VyVMmnPF+zUdbbL06GtCq40IKff9epc+GVmqXaRqWCweEbNAByU3yXEmP/AB4HFea/Ee33+MvC1uSf3viODO35c4fHbPY17B8O4RHqmtRKXCW2l6dZ7iCeRaRufcf6z6c15v4vgE3xK8GwKu4NrYkYY7KSemPxzXH/AGQ406ia+01/5O0a16iWNjHpyxfz5Uz37w9Cv9oago3HNxI5JBIALscVxfiCz0bxBrHj/R/EWladreiv4FvBe6RqVr9r0+7VYJGw6HjOUUhhyCAQQQK9K8P2hXVb0sq7VcklxjPU8e3NeU6u+2/+LF0CQYPh9qJQnJVcWU5/pXHmOTzwuWU2k78ze3a7v+FzspTjUx009mkvXZH8/vw78EaD4R8S67q58N2/2D/hJ5rj4f6XPqC6raaclw26NplbMsv2NVaNFuABI+1irgGvoPTm+03kzzMzSrYTzStJy5Yocknueck+9ea6Bpk0+pHy4mkaTV4E/FYJjx9M5r2LTtFnhl1R5o+Y9NIJyQPmdFOD2xk1+E4rFYzNsQpVleKjbTRXdui6s/bMiyzAZNRVHBLlTld9Xvtp0WqXkl6kGo2+yCxGNvzhiS2T15/IV4v8dLOGbxjpSXEaSRP4QskDkHEf7y5b94RyDzkEc8V9CapYt5VogRmPVMEEHPv7Yrxf47WbQeK7CW3IN1beE7D7TasNwdcSsuB3HPPcdq8fM8HDBwhKEbNt6+v/AAx+3eEtKGP4iqQqa8tOTt/4Dpbqz5P1jTrjTrnbl2iRhPY38TETwc5BDrzwf4ga9c+HXxxutHkg0rx1Yv4m0jIjXU7UiLxBZr03A8LMB6Ehj6muP1HybyPaiiCUEukDfMNx67D3Ga4+3sILi6WCaQafI7kCZ4yYA2eN+ORzjkevSvKxODwebYN4fMYcy77Neaa1Xy+dz9UzbIYvHpU1u9Om9tLu23S/3n7S/CD4bWXxV0RfEfww1zSvGFjEV+2aZDeLZeJNKbGdk1sxDKe3zDB7E19F6F4T8UeEb6H7Xaano9/C4Mf2uCTTLntjbMuAenbNfh34G8Y+MPhNr+najb3mr+GtTgAl0vxJ4cvvsl68eQcxzKfKuIvWOTcDnB21+zPwF/4KP362tno/xw8Pw+N/DixrFceMPC2kQ32pWicL5upaFKwzjktJayKOMgHpX8qeJnAvGuAjUxeQRjj8I7vkbUKyXZP4Kny5ZvZRbPr8DwHWxmH9plVp1F8VN+5Nadno/La/Q+5vCPi7Sb1Irb4geGNG8QqoAW9vrQ6brKgdNmoQbWY/9dC3TmvfbHQvhlqFmZfD/jfxB4KuGj3RWfiG1XxRoYODhRcQ7J0U5AyUesj4e6f8Afj7pS6x8GvF+ia2XiEs2n+D9XivNRtSRki58O3pivYsZ5EJZfQnisPxX8GfEmiQ3L6RNpuqGBW32tpevomrJjOc2F2IySMdI2ev5FnxFjMNmTwCxNbB14u0qNZNKPk6dVOMb+STPnMbw3RpVpYXMKLpVlumuVr1TVlf7z91v2CPGj/D79kTW9Su5X8WvoPinxLr5j8B2Vz4i1XXorcQP9m06xCrNNdSCPZHABuZ3Vc85r8vv2qf27P27fEXifTbz4T/ALAXxJ+Bkfj67s/BPhj4uftU63pcuieCxJO0H9tal4Q0Ke91MxR7w7W8rRiPejTMELEfYn/BPLXbvRP2ftN0zUI7+0vU8aaybi2u/wDRZVU3CMGAPcqDgjhto5r6R+IR0bxfZ3mha+ftdsv7yG5jl+zXtu6nCTQyDlHw3JHBBIIINf23V4cjxr4YYLLcbhKOJrOnRq01WdVUnUhG6bVKpG6d3pNVIXtzU5xTi/5crLB5F4hY2pWq1YYeVSpTqex9mpuEnrZzhJ3ul8MoStdRlFtSX8/P/BUX4ueM/wBnj/gl/wCN/h/8VP2gvEPx7+K/xt+IOmeEb3xr4g0PSvBlr5c90msapYaPpVjGkdvp8EGlSxxRu0soWcb5GzXI+Lta8EfCz/gmj4B8O+OodGa10T4BaHLo63Xlm8/t3VLWC7sfILDcsxvLwyMEOfLjmz8oav04+KX7I/gX4qabeeH/ABZ4turvSlS4h0u9fQbG68T+FpJ4lVrzSr2VXWC5GABMsfRcMrKSp+Kbb/glR8Jh4x0Xx18dfjt8ef2o7LwnJFc+FfAfxT1qw0vwHpBTC2/2jT9PgiS5VFAXYfLRxwylSVPl+D/hvnGW5ZkmA4vj9R/s/OZZvXlQ9mpYuoqdKnRpYenh4wpYeEI0uWTlKCiqj5IO1jo4srcPYCec1OEqqxkswy94GnGpCcIYWM+dVKlV1U5VpPn5oxjF3lBKc0nd+HfB/wCK/jS5+HHwu+B3xaj1nTvDPjz4H6lP8A7zxb4N1jxT4MS+8U6lcWsl69lZQTeZd2OnPM+n282xYzcxt5kKvvryz44fsr/CT4s/t4/CLwtqvwYTxV4D+Hn7OV/c/E74geIvDNzc6T8SdSs7e10Pw/bazfn/AEe4vLa3t0nCbi43fNkKK/TP45+Lf2h9E0/XLr4U3UD2OneIdN0jw54Sg8OadcwXGlPpkX9o3qOWEgeCcvFHCowFhUCNx1+R/wDhNf2rIdD1u/0rwumrodVtdPhttV8OQ2t9cW8wh+33MFpHMtxJNFLO6qothG8cDseQN39d5/xrmmdZhPM8HShh/aqqnGFRpc1Zu80lCLUrScmnKSdS81bZfg/Cnh9l3DOW08tnOeIVN0nGc43ly0klGDbbTiuVJWUWocsHdK7+If2VvBvjL4ZWnxn+MP7Sfw9+J/hJ/wBl/wCL3jD9rBPFf/CMWQ+HHxR1rS9Gu7TwNjxK935/2XTISsdppdpbNl5ImeREUxn6u/4J+/sjeM/EPjL/AIJmeLLj4Mr4C+H37O8OpftS/GX446/a2GmeIfjZ4/8AHUUWp6Zo2mhJGvbm105ZLR5Jp1jhQxyLGMnL9V8XNA+MfxR/Z/8AH3wg8f8AwfvvFHgHxj4h0m31w6Be6h4J8RXllBHbXeoWz2cLG7fN55SpLF5cbwWdyJACY/M+4Pgp8afH8KeGvBtv8MLmHwzZeN9D8HWHiHT430zStEsFtbmJxJaXEzXLNbJZW0fmxB4czDcykHHjVc5x08JOVFRVWbaaT92MPZuC5VzX5n7Wp8Saj7vKnyrl9+WQ0FiF7RT9jBK1/ik+dStL3bcq5IbO7s+Z6vm/drx18Qk0z4PfGLxJ5+weHvB2q6qrluUNtYSTg59vLzXyv8BP27TpX7anx0/Ze+IOuk6P4g8VW3iv4Oare3AH2C41fSbDVrjQi5P+rna5lmtgfuyeZGP9YgHk/wC1R8Sz4R/Yt/a51yS5ELaX8IfEs4l37SHOm3EKjGeuWAH1r+X/APbb+PereEP20vGl9p2sz6drGl+HfA17BfWs/lXlleW3g7w/Ms6MOVdJAjBuu4V+teC3COT8VYPG5Bmr5VVpV/Z1OtOrF4VwqL0d1JL4oSlHRM/nvx2zLPeGZ4TiPII88qVXDudPpVpWxCqU325o25XryzjGVnyo/wBC3UPFhkgVxcEkSZAJBHGa8R8WeNz9k1YLJGxEqRnJwc4yQffFfnh+xV+2jbftT/s5+BviWb+2fxVCG8K/EOwtnG2w1uxVUuTt/hS4RobpB2W5A7V6D4h8bzxw38crO7SXv2icyPyoChj046EY56mvw/OcHmeU5pXyjMouNejOUJr+9F8rfmn0ezVmftvDlPLMyyrD5tlWtGtCM4tqztJKSTXRrZro7rocH+0QP7d1gT28O+7hsEjZUYfPgYPP0ZT+dfHn7Usc9j+z5FELCA+ILyawtporjKRvsv02tuHJBjTIA/ukV9OXWtjXNc1ma6YxxR2KIpdgCvzAMQ3+6PzIr5R/ai8UaYngVoPFHiZ9CsrLULazk1KyKSz3MYleWFUyMLI4G09fukg8mvheNJVcHwfm2Oop88cPVcbXvfkaVra39Op+o8JYV4viLLsDCPM3Wpq1m27yWiSTb9FqfmpDoBkjE3i7xHcwW7jI0jTFNmsg/u4H7xvx4rcitVsLKQ+FfDmneH7UAKfEetQi51JveJW6MfXANea+Kf2lPgJ8PIJmsrj7VqSsS9zqDnWtauTjqsQICk+rH8K+PvH37e3ifWpZNP8AhV4Rg067mJhg8SeKCNa1qInjda2agQQn0O1mHrX8Q5VwTx7xVW9v9WnGm38dd8kV52d5teilc/unL/B3jLN4xdPCewov7Va1KPlaHxv5Rl6H078SIdC8IafceIPGviC305JU81NS8R3Hm6ndgjObax+8AezPj2Br8m/jD+1Gbq4vNC+EOgXF3duWgfxVqyb52AJBMMfRfUZwPaux8R+DfGHi/f4w+OHjy5torsmcDW7xpL67GNxWC0GWA7cKBXg+u6rpBlfw38I/Dcl3fyHyW8SahCJ7qPvmGIfJF65O5q/pjgDw8ybJXCtmc3i6630caEX/AO3283b+4j6zE+BmX5PhfbZjW9pW7Wtd9FCndt+s2k91BbG3+ztbeKha/ELUvGGrXWpanqV3p5KXErObVBHdt8qk8Alz0AHHevbNQPy2XQFhJ82e3lSEKf8APavLPgdoh8P6P45a71d9Z1m+1W2OrzF2lhtpY4ZgsQk6MRuOQCcZHAr0m+lDS6bH8o3tIWAGAf3Mh6dulfqmM5J5hN00lH3UrKysoxWi6JH8vcWZWsuzythox5UtEr6r3U/Tr8tjgPG+hW/iTwc2l3N5qtjF/a9rfrPompNpN5HLC5SJxKmGyvnMwX1wewr84vjB8GvEXww1qzvdYGsXejeIbRfFOmazPK8k2tRS71WYzSFgtyrZLEluckelfp/q8TDQYCcfPqFv8o+YH98nb6Z/KvsD4m/s36Z8f/2ZPAvhuC3tR400rwKuo+Cr+a4SwRLxoGeKCadkbbBJIU38dM4IJ3D9W8Pcwx+Em6Ld6F9V2u1r5d2uva5/OHipkOU4rL44qdJLFSbSmt/djdKXdPbXbfbR/wA7vwQ+AXxh/aD1jUdS8K+F9f8AFGm+FrmPSbnWLXTpLmxhuJOY7eadV2h8Nks5G1Tk9s/02fskWXjTQPgh4I8NeO9EvdB8TeGLFvD2oaXqRDXMCWcrxW5YAn70KxYyc8ciu/8AgT8G/Dv7O3wU8F/Cvw9DEh0W2t7nxHqMICS+IdWuHjk1G+lOMsZJiwQn7sccSjha3vDV55upa6C2catKBhxyNx/zmvtc3rzzDEKhyLlT0et3p9yvuz8YyrK4YHBRrJ/vH8X4fkdBql45juFb5SkU24A84EY6VwOv3bNpNoNxIYB/nbGB/nFdDqcpKagFPzrFMAS3A/djJH+e9ef6rdRPpFkqgMA6hmJ+6QR3x/OvEpZZKTqN9eb+up70UuXD38tfm/8AhjV1W7ZdRjjZskWMR3MM/wAAIx+Fea63coujeK2MuNtxaAgDJz8/OfTJ/Suh8QaikeviIlgDYxEhSPl+Qd/wrzTxFf7fDnjBg5MhvrSM7eez5wfoa7VhVTpRjbS7/JnI0vaSv2Xn1j6mtplwr2doUMhd0VnUsWyvHTn1zWJrd3jxNMu5wxiRQCeDlV5x/nrVLQb8TWumljktCh25B3HA/HvWHrN4zeLrou3yrEhXDZb/AFY4HHU8/lXZDBp1oxkt0vTueXyXoTlHu/0X9dDlPF1+Vg+IkhfHl6PYKGYZXBa53ED2BFYL6kH8E2arIyJm3R8A5bMkfT6/1rL8Z6g66b8UJEBZktdPiVG/jH74kD8DWA18E8F6cNhJkuLNVVTleZ4uo9K6Hh0qNRvz7GlGCliKPrHf0Vz8pf2z79JvFOlWy8iHxD4hkwf4d+pkbf8AxyvhrUQBLCOSS+So4APHT86+u/2r7sXXj8Qu2Wg1DVy3y4Hz6pcnB/L9K+SdQUG7txtzhxtyQM5Ixkda++yqm45TG+9/1Pk85SjiJfL8kXMqOqNnvxiipzgEghcjg5bJ/lRXvcnn/X3HByz7HX+Isf8ACDeGCxLP9iU+2MngipPA8RPgzXnJGf7YjUjuBsQ5H5Cn+LYvJ8EeE/3Y3HTInyMklWUMDn8+Ks+BIt/w+16Qg4Gs5VVU5yFjzk+gBr1HFLNIpaNUP/cZ+hUKP/GRqlbVYZ7/APXta/ifq94KtY7b4MfCASZRbjxKt3IxIGFjtSc46ntXpXiHxlo0ttZq8DCQXaRJGBnzRlQGH5Zry/VZzpPwe+BFghO+5szfYJ/efNDGnB/4EPyrm9Y1QPc6FEQTvvYtwPK8sAcAfQ/nXm57xJX4ex0sDhWlJRg5XV9XTh+W54ksLCq4VKie8nf/ALflsfQep+MNEj8YapbrK88k+urEoThYgIreMbj7FSOK+uIbZJPEksqBCEsYIVGQpYCFOh/z0r8yodSS58dTxqhIl8RugfIJBEwA/wDQR+Vfqj4dsnnnjun2hm0+GR2xuJAQAA+nbpX2vhxmlbi7EVsPiVG1KnGS5Vor3Tv838uhGMoxwlGpLa+mvr/SPNZLIXHj9woY40wwoCPuGa4hi6/8CH619V/EO0aXTNFtwGIe6UjHK/f6/jgCvBdI09rjx/M5XrNp9qu0fLzfxsf/AB1DX1N4wsfOfw9EEfd5qHHRs7j+ZPpX6VR4ci84SSskv8/xOGk70YJu+r/QqeBLMjVvGbLkiPUIrYc/d8qzt1x19R+lcJfaeLj4r+EEaN2K3E8uGGMbU6k59T+tet/Dmzd5fGc7KWEnie+wwQg/JJsAz7bP0rDsdPa4+MPh6Mxk+XZ3MmSM8/IP55rzcHw8qmHlUjHSck9f707m+OnFYxx7afdGyPW9LsSuoanhcsmQSDkdORk/jXz/AKjbCSL4zMGO7/hC7y3xjoGtJgR6fxda+t4LMxT645QkhygDjbjjgY/DrXylcxSvpPx2uMviPw7cwqnTGYMYB9ct/OvI4kyT2WEpxlG7lfpb7Eu/odGBqc2MlJ+X/pSPy68E+CLWC8jkmVWZ9ZkOFYNgLbEZ49C9ewx+CQ0WrtGiszRxIMtzhpo+35fnV/wLowEmmSuoLPe30jBhggBbdQQfqx/OvXbSzQQanhfmM9vCN+Tj59wGf+A1/OFHhX2WGaa5U+nXpv2P2b+1FGvCMZc3Kr+v6fM8S1HwS262EiBUyvQ/J1HX/PWvjv8Aant00b4rLY8xGDwlpLRSoCFcyW2/5h1IBbtyK/TfWbDLWylNu9kXIGAc9D/OvhL9sXRbiT4pXLSWkjWk3hrSIIHlh+Rttiu5o2xn5TkHaeD1r5DjPJng8FTrJNtyS+Vmfs3gfmXteKK6rz5UqE9bX15qdk+v4HwtczWjyiK6XyDu5nQ5UFsHcpHY+3rzVHUfCuqRWw1S1ifULDG6S5gJmaPOeZAM/wDfQ49cVc1Xw/qVvtkhH2mKU4Ea8zDHPA79D05qnofiLWfDl2kthczWpPyT2NzEWt7kdxJE3B78j86/O1Tqxgp4Zq/Z7fq0f1DHGYLEVPq+ZJ8rtaULXjtZ22kvLR+Ze8OeLLrTLdtMvre31nQ55AZtI1JTNbMehkhYfPE47SRFT656V7H4e8OxamU1L4aa/wCXqSN5x8Ja1erZazuz0sLs7Yp8dAjGOX2auRj/AOEJ8buGumTwRr7/ACm6RGuPD99Ie8gHMWeucYHqaz9V8JeJ/CDJe3Ns91phOYNc0iYajpEw/hxOmVB4/jwa8nEwp15OMf3dV7xeql+kv+3WpH32S1MRl8Y1qkvb4WNuWpTbVSmvPTmh6Ti4X77nuGjePp9H12Ftetdb8H+MNKlz/b2gzyeFPFlhKDw8m3ash6csoY9n7191eEf2+f2mNA0uLTZ/GGhfHTw5DCUXTPHFkreL7aPHQT7kuWIA6xTTDjpX5u6b8TRqlnb6T400208YaVCgjtm1GRo9c0xeg+yX6/vowMZCkun+xV2Xw/pN5DJdeBPFKlsb38M+LJUsNTQ4JK296v8Ao83tu8tznoa+Ez3gzIc/jGhxDgadRR29pBVIr/DJrnp/JxS/mZ+nRzfC5pgvZ16dPF00tOaMfax/7dmnGT/vU2pvsj+w/wD4J0fH6f4k/s7eFvGF5ozeEZ9W8da1pU2mC8lvoIWguXhLJ5iq4GeSrEkYAyetbfjH9uqLw74h8W2+oeBbuXS/DdvI82tWfiRGt5UXUVsIDLvt1jgaVjnY0hIygXzPnaP86v8Agm34q1LR/wBkHwWNS+0W88HxI15QtwxaT/j+6dcfQjtXvPx5+KfxJ8O+OrLTPDvgrSz4M1O10lrvxM3g06qU86+gjvbh7wMYS0SSyp9mkiZgG87JXNfZ5Pk2Cy6OGyjBU0qUKajGLk0oxjZJJu7emiu2+p/lh4lKP+uub1aF4w+s1bJRvZc70s3dJebPcNb/AG2tK0rWbyxuPC13d2tne3dnNeaLrsesSSbbuG3tJIIY4S0yzJM0h8v7pjwvmhg9c7pP7b/hnxqvi2Cw8LeII20DwlP4rZZr2Ax6pb6eIUmjt2QMWkNxP9nCAFj5Uj7do5+FIPip4z8QeJ7OTwZ8NfAmoa03iSWw0nWZ/hT/AGWLS1uHikSae6cIiJCl44aQ4EgvmkwWQV1ujfFb4karqF5p1z8L/CtppEmnLHeXUPwmubmJFKyqbE2yYZ45ZDJp5Y8HJkxjdn9ayDgqnmuAnLkXNFa2k9Pws/6W5+W180r0q6952bsrwX+f9feeu+I/2zfDmoNplppXhnW7rUbx2kvtJ+3QWt1pIaZLSLlwFm3ySAL5Z/hcEhlK0zwR+1Z4Jij0q+vdH8Qx2l7bXV/oc9xBbPb6stpZrqd06R+b5i+VbOkw3qN+4Bcnivkfxj4+8ZyaqY7n4U+EdBmTw5N4g13Th8PZImsby3sPtIs2ulKrJmaMQK6E/wDIP3KD5igbUPjmDQrOHxNL8G/DN9HPHolnJrFr4eu5Jw5sfPnaK3Te4iiijtQm5VSMFFZ5C2F87F8N0cInTq0ddvi138/XTyXzO2jmFWorKo/P3P8Ag/18rP7f0f8AbN+GOqa3caXZL4omvod2qwxQ6THI98kABlEJ80ZdRLbMQ23AuogSCSB7t8I/jj4Z+JX2vXPDV3e3Vnpvj4aRevfWptHMyxtJhRuOQA468gjlRwT+RGk/F/RfMSPxb8DvD8M7XLi8n0e0utH1XTlmmXzZbx4tpR5xcEgw/MJIyBkEFfvn4MN4Y0/wf4R1fwroUXhy18Wapa+J9S02G+uNRS1uZ4A0sIllYtthYvGAAo+QnauSKxXC9ObVOlSau7XumvP8Px8rChjqk73qLz91rTS39fLoerf8FGviJef8MQfGvwlprl9Z+LPjHw58HdEt433S3lz4m8T6Vpnlp65ilnyB2z2Br+SL/goR8a4/EX7bn7SeoaZqLTaZpPxMvPCOnSJJut5YdBht9CjYY9tNGPTmv6If20/itpOgzfDC58QSq/hD4F6jrv7Yfj6ORv3E58JWc2neDdPcdC+oeINXtFiU/f8A7OlwDtOP4kPEfirVPEGsax4h1e5lu9W17VLjW9XuZGLm4ur2aS5uH3Hk5klY5Nfq/BuV4jhep7aGitLy/iOnf7vZJ/8Abx+O+IlXC5mlhamt3H/yRS1+bqNf9us/qT/4IGftWarpnxv+KfwO1DUZX0Dx74FXx5pdpJKWit9U0OeKCR0XsZrTUHDev2RP7tf04a540+0afflZQZZ9QMeC2eBsHNfxLf8ABDDwf4j1v9qXxH8U447iDwt8OvhzfaRqGrOrJZSajrRhgtbTf3fyYruZlHIESk43DP8AVvb+K3ntCBcgq2pPtXOcBXA6fhivzbxHVDNOLa2MSXPKEHP/ABJW1/7dUdz7bw2w08NwtSoy0hGc+X/C3fT/ALecj6l03X7dU1K4JV7iZljiV2+RyCcZGPXk9+BX5Rf8FZde1ex/Z+0C10WS7W/1j4nabZk6e7xzzRpZ6jKyhl5C8Ln14r7V0jxarCVRK8YdguAuWAOc8djgHr61+Xn/AAV+8W3dn8FPhZHp9xeW0urfEwxulo5E8qQ6VekJuBzglx09K+Cr5TVr5biK1vdS+T1R/RvgzVp4fxTyKrUurV4y0tf3E5aXv2Pxg0/w9YWR+2+PPEa6RGf3h0rTyNQ166GMkEZITPq9bzfGHSPDSCw+G3hiDSJmGxtZ1FRq/iO5J/iUnKx9+nr2rxHRPDGv67cRJLHNZxzNu+zwxPqGsXGTnIhXlc5HMhUd8171pXhbTvB1sl3qd5pfhSIR5kvr6WG98QycZ+VjmOEnn/ViRwe4r81xWFwlOoo4mXPLpFbfNK9/xP8AWqhnWMxUXVwsPZw/5+T39bytZd7cq7HLzeH/ABP4vvYdT8e6xqEB1IiW308B9T8UawuchYLYHcF7bm2oP71es23grS9B0Oa81+7tPAXg63BS6sIr8NreqcZ2ahqC9C2Bm2tcnnDNxXmmt/Hbwp4ViuIvBei/2xqk6lLrXtZMi28zcfNIWb7RcfR2RP8AZIr5r8T+JfHPxHvn1HXtVaS0jGIrjUHGn6Hp6g/ctoVAQAekakn1PWuzCZbmGNknL91RXlrbyjql6yu+yR8fnnE+UZbCXsm8RiWt1flXz0uvKKin1kz7N8AeJfD3ivS/FMPg+0e00TRdaisbWQwrbxy7oSxZIhyq+m7k5yea6a90udrvStqEk+dgFdg4gk/XmuX/AGSvDmjv4A8aPYXc2olPFUUV9dTQeRDJILSMgQrnO0Bhy3JzX03deHY21PSUwpCxXOVzjGIJB0/Kvdhk6daVr8icbd3pHf8AE/gbj3OKuK4txleuvfbbaWytBaL5Hz1rGmsNBs9wcu2owNhenEoyP0/Wv1S+G2bbwR8OLYEAR+DbNWAXGc26HGOtfC2t+GIDo+lrglpdViwFGdu0lj+HFffnha1W20TwfbbTm38M2kRIB3YFvGMDH0FfrfAmWRmq0Fd8vJv5t/5H87eIuNhWwOHv/NLTzSX5dToNZkYxR5k4FzCDkbtv75Oa8q8HT79Q8QED5RqszbtuNx3/AP669O1rHlQEgkNdxYB6tiRSMn8K8h8Fvm71/gj/AImkp4zuG5z27191Uy1rGpuPX9Efk/Oo4JOOt2/063/4Juapc5GosGAVYJxkjABEY6j8K86nnZ9GsyozhwCC2cDOT9Oa7nUx+61Vhgv9mmK5PyjEY7fj0FeYRMX0iPP3Q+do6LyPfnOKiGVy99SW/Np9x1yqxthl/h/N/wBf8OReIHI8RxqOC1mmechhtHf9cdBXmniuQr4Q8YvsJA1K0JBI4I3j+nrXbeKJWXxPajCjNimFJwpGwDr1z/ifpXm/i6TZ4L8WGVizG/tmXA3dfMwPr7nuawq5fJRlbvL8mcsZ80pR7pP/AMmj/SGeHJmNppoTKhrdCQXzkY5x69e1ZWrXWfF93ggEQoqg5yu0KR/PH507wy7GDSFGTttFIyDkEgDrWBrVzEnjbUUknjDRxo+GcKF4Axx6V2/VFCUZTdk7fr/kcbajhG7aXf6Hnnjadjo/xOOWVWOnxsxbDH5XBx+YOPeuemuVfwpoqKxUjUbNSrDAJ85Dweh4/rUvjO6RtC+JnlSq2dQsEID/ADYCdffqfyrMkJOgeHYi6gPqVps9Mean+fxqK2HjOhUlTd1ZrT1Y8O4rFUZSdnp+CR+RX7Sd01x8UdZXaVFpqN7GBwAd99cOT/49XzjetnU7fAyDtwM9fp+VfQP7QTM3xb8WRkZaLXLqInHAP2iQ8e3IrwG7BfWIQF4G1SBz0zX2OBoqnlkF3aPjs2fNiZ83Vr8kamD6J+I5opxMeTnrnn5c0V7vsZ3+P8Tl5Ief9WO38aIR4L8IgMAzaZAwH8e3YOD6dTWn8Oo1Pw18QMwx5mrOozyBgQjHTvmqfj5T/wAIx4TzGw2aNbZJJ4/dKBgdhg9a3PASbfhNq7McNJqckgXHzgiSJf6V3xipZ01a6VB79fcSP1LCUFPiypFfZwsnt2pxR+qPjbwrqt14U+AsNlbF0tvh9HeBCMs5WNGdQMdQrJ+Yryi+DnxB4fiaNg4uYyUVgCpDdwT2I6V+hH/CPmMfAm3ZC/kfCwzyK0Y28w2KYOfrj0ryLx78BdW1T4ieG7zwnaF7a9vYheQEqotCSS0n068CvU8RvCPNsWq3EORQlVqOajOmld29lStKPkm3db9e58jh8dTjXpYau+XR+l+aTf5nzd8P9C1Txb8RrWy0i1kvLmfxDO/lp92MCdslj0A9ye1fsl4c8Pz2UZguVCzW9tHbyqAX3MqBWyfrkV41+zZ8JtL8NS6VJawLLqOoXDXOo38ibpJS0rnauei4r7EhsC1xqAaEqxmYIVIGQM9fSv27wZ8HKvBuXTzDNZuWLxFKnzRXwwV7qKdtZL7T27d35ebZp9ZjOFNe6pWv1e/3eX3+R4v4W0TPjiNii7n1myjGF4HlpcznHOOfKzivp7WtGaXVtBQqBh4yYzzjpn6dBz715f4O07zvHOmKIyFbXpXf5dwIi025H85B+dfTd1pYfxLo8Sqo2YcAk5wEP8sZ/Cv1WPD9OGcV7LRK3/kkX+bOGjUfsIPq/wDM88+GOln+x9YnKEG61zULkYOJCGu5sE8Y7VH4V0QS/GGxdlzHb6Q8hxgk75gCP/Hf516B8LNOkbwn5zoMTSXNwCV4YSXErDJ/HpVz4c6Mbn4vSvcIwhj0VQ3GOs0p/pXn5RkdOeAh7nSna/8AhTuPMK/+31JN6Xn+bO0bScT6yAnG52LY9fevkS801l8J/HW6WMsrW0tv8wzn5YF4z/vdK++rqweO312QwqgBfZkEu3B5r4vawlX4YfG+/kXmW4liGc5BNzbRDj8DXzee5I6ioQcX9p/dBr9TqwNSUasn/h/9KR8H+F9PEb6X8hGI72T7hKjM0ag4/wCAn8q9HsbAta3DAEs+qwpnOflEcpzntR4e0tUew3IB/wASl3yBjbvuJgcn/gJr0Gy0s/Y7ZtgYSa2Mn7v3YX/xr8PzLhiMYuSi0r/qfo2HxbdVNbpd/JnDa5YSG4sOcqJkAwMMR7/5715h8cdF02/8SvpfizTYIdKvbGybRdblDGxMi2sask7LloJAxO2ZP4SAysvT0745+PvDvwg8Lf8ACXa7a32opDMltp2h6Rbm41fX7pgxjt7dOm5sEljwqqSegFfl3qf/AAUG8cTeLdRvPih+z/fad8MvE7QJY6VLdXcHiHTLeKNbb7VDPPCsMrN5ZYqAi7shW4Nfn/G3CderltGWFpOWrbstEkt72t20unrofa+HfH2Q8JZ5OrndRxpyg43UZSScpR+LlTts7X/4J2fjT9n/AFe3khk0KKbUooJGu5bFgp1O3iZeJotnFxF/01hzx95VryC++GL3cllFcRqM+cHW5t/NVQNnHIyD/jX6AeEdcstT8FaD468EzD4gfB/xEputOlm32mq+HJgxSWEsD5lrcxMCjAHaSvcEA96fCnhrx7FFdWyDxC8asoiEkejeN9PztDLjiG7xgdQJDj7tfiyyDL+flxtPTXVafjp92j8mf1tQxlXHYWGPyeupU5qLi73hKOjTT6XXfTb3j8n9Q+DkkcSS2VmWTzWV/wCz7go8ZAyCY245z29KyrbR/FXhO9VNM1S/00TQqzxXMRS3mGSpWROY3BxyGU59K/UHUvgzbSg2+harbm6hZhcaVr0R0PVYuwBR/lJ7ZyOlcPqvwf8AFdvPtHh68uYEgSLzbWFb2FjliQChIP1HrSqcC5PmFLlw2J5ZNO8Z2dnfs7P8T0sNxxnuR4hSrUJJJxtKN1ddbNXVj88bm10XVpXXXvDX9n38Sh5NZ8HyJZAhs/PJYt+5bkEny/LNcbe6G8CNPo+vWeqQkEi3vlfRNSQDttkzE3/AZDmv0Gv/AIQX0s195/g7UJJ2s4wW/sWdLghVfkAL9OfcV8qf8Ks+IUNk8174M1vTrYxlvtGsW39k2xUE4+acpnoDivi+IeD8Zw2qUp1VOE1oo3drW3T23Wzsfa5b4h4XOVKMqHLNXvJXhK/y92T7uUW33P2M/YN1v+yv2KvD8mqXLWBj+JGuwmW7YMiBriJlAfOB83Qj39a/SzULhNW8L6VcH7TMht4LqzuY2fFtMRwxI4KkFgc8YYe1fmx+wf4bvbP9lLTftDwmW0+IetxvbRrHe2OWmt2xIw+XawOxuudwHQmvtyf40fBj4SeA7NfjH4t0j4aaS0sseiHVdTzdXQgck2mnwqGuLiQgkRxRxuSAq8kV+g5d4fV84yzD5hLCyUFTpu8deZPdtLXz66H8Mcb8SYehxfmfPVXM69RtSdrXl32Og0kSLcebdzTeWIZ2dWfJYq3X24zj0z0r2jRxbxwv/Z6XSGVElkj+0vdFztAOM8gYA4r8ufFv7Q37QfxKvJ9J/ZE/Y7+L/j21kkltrX4w/FrTpfhD4Cmi3Bw8VjePFPMpG07nMXXhSK8d+Kv7Mv8AwVI+Ocej2/i34+eBv2f9COhpFqHgTwF46vLvULmbkvc3v9m2yqhb7ix/aXXaoOS2Sf6Q4K4FyyGWfUstX75uNo8suad7Xs0nTUUlzSdScLbay0PxbO+KKtSt7WnCVRK6v8MV85Wb/wC3VJP0P1T1/QJtZ1Eoil7hpmkWN22/MTxn045/AVT1LRL2whSKRJQEuFUv821mOW6/nX41+Jv+CS37Tmv/AApTw/4Z+MHhzxH4z0vxDMi+JtW8Ya/oMDWc0kUuyWYrI7zZjcc5ADD5sDFfLh/Y6/4K2/s7z3WoeEtf+JOr2NlN50Z+HfxUXxxZ3yxDj/iVTzMSDt4Qw5I4x2r6Tj3wx4eq4/B4HASVWUqUKlSUIW9nNr3qc7u3NC3R6pprex4WU8a8QYaFSpicFOMOZpLnUrpPSSSWify26H9JOiMLCeG5dJFjhujI4SJriTByThQpY/d6YNYtv4/8C3N8LaLxn4VhubTV5LuewuNct9PvLMZJZnt5WSRBySSVAHOT3r8V/hX/AMFW/it8OrrQfCv7Sfwfvby90zRkk8TatPp8vw88cm9gDJNs06aIW8xkfYAAsOCWJOOn6OfD39uP9h748WbWfi3xlpPhWXUo2MeifFrQItHu3VwVaL7RMkloysSFKecAwNeNhvCTAZfjKeMk1Vwr1TotSlaybtC3NdN21SV00m7M76PH2Hx1J0ZVPZ1l0qJx/wAo/JNnxL/wUB+G/wC0h+0INX+G3wQ8MeHNa8IeJdat9Z+JXjm++Kvh7RLTUl0pp4/Dnh+2iku/OFnYtcXmoTsyBZb3UGIyIVJ/Ovwn/wAEtLDw7aHxD+1F+1D8EfhTodhOH1Xwx4U8aWfivxvKoPzQo7MsETH+8qzdThWOK/a7xPrn7PentqK6J+wJrvxmt985tNe+FHwv8IeLtL1GMMS0kdzYX7kfwtiQK3fHWvLfCF18aNWu7jQ/gh/wT8+FX7P9hqZkSD4hftE6Fpw1PSkGd80OhW0TXEr7SCqO+Ny8nFeRxDkHJOWHjCcIRV7v2UE1K2vNJyl06U5PttY81xwmKxf1qqlVm9EuWrJK3aMeSNtb61Utdd7lL4D/ALRnwC+GWp/Dv9k/9jL4YeK/FsurXD6ndeJb7S7rwx4RitSQup+J9V1S6jW71AKsTjzIogsjrFDG6DaB+pFldT29lE/mnLXpkR3JYZLseR0/D9a+bfgp8Abf4QNr3iTVdZ1j4k/Fjxw0cnj/AOJ+u2yWmpauIxi2srG3X93ZabaD5YbOHCqAGbc3I7fx18aPhn8M9Hgfxr468M6NMkn+jaa+qR3eq3bYLbI7OLfMWJxj5eSetfktfw7oZviW8lw1Wc2tWuapKcm3du0fPT3V3aTdl+iZfxFLKME553Xp04LZe5ThCKWkVrv1fvS1dk2ld+++H725kXUbp5EZVuixkmdkjzjnofy+tfnV/wAFVvFlnonw9+D66haNeGTxheNCkdxt2OungMC3UHDnpk/N0r3XwB8RPih8UEhj+HvgS98GeCxc/adQ+LXxM0tobu/jPPl+H9B5aR2A4urxkiQEYjkI2n5K/wCCqWgQz+B/gnb3l3fXLQ+I9S3Xlxcbru/kSzg82SV9o6tISQoUDOMAYA+e4w4NWQcLYqhjEo1LLmimnKPvx0ly35X/AHW+Za80V1/XPBbiuji/EjKczwN3RjObjNxtGX7qesOa3MuvNbkd/dk9bfkLJ8YvELW7WWgxw6FasSv/ABLbcR3EpPGWlxuJ47AVxk3/AAk2vTmSaLULt35+03Ttk9xy5/TNd94f8N29xe6TYQII3urtoyzlpEBVc7j6jqa9yXwMIRARLKzBWcrFGIQMAAYHXPJ/KvwXAZBicRF1stw65U7Nu2/5t2P9Dcw8QKE6N8bXk2ul0l32s0vzPme18C6w8kbSC1t3I8xHum+1kDP8MYwn5k9a7PT/AIdW1xdytrE9zqk8EKsqS5FqMjIAiGAAPqa9uuPCd1HeW6w2pf8AcBsvz1fkk9ula1p4auzqGpKykbYIyWQHAbYCME06uWY+Hu1pcr12X6nzVTjDBzlL2cVo9736edz3f9mXw8lr8P8AWIoreKKGTxIjKlvGkUaj7NBnCqMfnk19EXejQxa1pKBSG+zXTtluGzC+M+3Ncr+zvo8mmfDS8MiOpuPEJcMwxv8A9GtxkcfhxxXr1/bK2tWQABWLTrlyWyCCY8H3xzX3eW5DClgac5Jty5Hd69Ufy1xXmU8fxPjK0dHefXtC3Xpp8jy7xBYR/wBl6CBHgNqwUMq5yBFK39OtfXunW/kx6FAqkCLR4EOMgjbEg4/XrXzJrMW6Hw5Fjdv1B3wp+Xi3mxj6YFfYiWBiurFcfMlnGoGMA4jUGv2Xw9yJVKeKnGFrez/9v/yPwDxDxDVLCJvRuo//AEn/ADf3HMa7Eoa2UD/l6jbZkhcBs/0ryLwNA7XGvOcjOpyuAe2HPT8f5V2Pxr+Kfw0+DGiWnij4oeMNJ8I6U9x5dsdRlLXupyRqXaGztVBlnfplY1ONwzjrXg/wB+NHw/8AijHfSeHL2/s7jUrqS/0rS/E+ntoOq6xAxdhPaRSH96oCNuCEsgGWUAgn7qXDFatXnWpUnJQ1k0m+VOyTdtEm9Fe3qfmVTH0Y0I0JVFzvpfXft+p6nqcR26lnLf6POcfdB/dqK8ttI2k0yMEbdhwvykk4PT9MV7fqNt5iaixVQyW8oI9mUcfyrzfSbYtpoUhQdpGABxz1P0xmpw3Dl1Oco62kdcsVdUHv8P5v7zzfxfCV8WWoIdQbNNwCl+q/X6V534uhZfBPikkZLX1uwLDCrxJ/9avYfGdrIPFVvkKV+yLjPUHb29QOa818a22PBPiV8MW/tGLcCMA4WT1/zxXkYnI3BTc19qX5MqlXhJyT3cV/6VE4zw6xgtLGRixaOyU8KSpAB5P5V4drOoiTxvq7yu4dlUkIOT04Havd9Ps5n0aLyA5l/s/dswCWwCzdPYH86+WtUkZvGesNgsNgQqCcDGCSB7cj/gNfn/GlOpgsTh8Ly+64t3+41wqUsDKUdddfw/r/AIc5bxDqhXR/H+wkKdVtUfIwrYjUY/PvXfRK02meElXCiS/tWUL0BDA/5+leOa+8j6J4v2fvHfXrdGCjJ+4n8s+nWvb9ItHNn4NhfPFzAWOM4wAcY/pWXDFKtjMNiI20X5tr8wr8tPGUHU629PhR+Nv7QDh/jN46UfMU8SXaED5ekzdO1eDTD/ieKB1+UHaMkcHvXt3xwnFz8Y/iDLu+X/hMb8Blxg7bqRen4V4o/wA2uyFcbQw+XPT5Bn8ea/QqVPlwVON9edK33nxmaNvEycv5jRZMEgk5Bxy/NFWDuBIBk6/3TRXrtxv/AMOcj3+Jf18zufiHHjw54aYA+X/ZFrErA+kQOD+Qrq/AsAHwb1CTjLzXD+xIuFGCevQcdutc58Tv3XhrwrERjOmw7yBhOIV7evvXYeBRj4MSrg5bzw2UJHzXWOD+tenh6cZ5/Vpz1/2d/J8sT9ky6N+LsamtsHPT/t2B/STJpH/FT/C2zcBBZfB+FjnPHmtZDp1P3D+Veh6J4YZ/GNhNtJhglWY8fd2qSf5Vq3eilfiF4fgWNQ9l8INJiycOQZZW/LPlivTdF0zZqd9NIpDW2l3NwjjACFLaRjz+HX2r/QTKckorB1Jzj9qT/wDAVGP4cp+HV67WMSitor8bu/4nL/BHQXkuPDr+SpQ6dFMwILDLxl89OetezWekCOO+mcjMxdwuNzoS3BH4dhTPgVo5W20Z2QkxeG45OBnYVs1OTjvn+Vei2umbYLvKEyFyE+QEDPBP6V9XTyyMZQjb7EF+COWpVaoO383z/r8jyz4f6MW8e6XHjcWl1W83beTshs4ef+/xH419Dppbr4vt5C+77FZTXDoqYwqROcE9gBmuR+FukGXx/YO0J3RaDqsrSgZD+be6bH36cRn9a99OlSR+Itcuo1DeVoNwybjtA/ct/h+NeHXy7kzDF1Fv/lGC/NHbh5uUaUWr3/zZ518LtIc+BdJkABV9NRzkklt+X6Hn+Kuk+GGjLcfErVWVMbNJjViF54M7Ej+Vd58PfD0kHgbSIjGNw0u3IAwUb90vIP4dK6H4SaF5fjnxFcsir5digHy8r8k3+JrDA4BYfA1OZfDGK+5WOHF1ubETu93Lt3KOt6ZDDpmsOqZJLfMCSV7EkZ+lfGF3pSj4HfFW5IDefqzJhWBVx/aUKnn8AK/Q3xDpkqaJqbyR28Mczs6gN+8kAGAW+v8AWvjSTSDJ+zx4xlMeFvNYiw2OTv1QH+h5rwMTgIYmvQTW8Zf+2L9T0MNWlByv3j+f9bHxVoWhr/oZ2gH+xYkwowoJlnbH613sOheXpulkqP3mrzOAo4+WNR/7N+tdXpegiN41UACHSreIDG5uU35P/fddqdAJ03w+Shy15dOvy8n/AFSg4/Gvz7MuGU4+7Drr99z6/D4tQqXUvsv/ANJOM8KfAvVPiv8AFT4YXWjRaBcX/wAOvFkfjO0i8TIJdJeYWl1Z2oki2sGHn3ELcjC7c9QAfe/2x/DHjP49+CPGXgXxlpfwSsLXwD8O7a0+I+oWulXMV0NTuI7zzTo9xKnFsDH5aR43b5i+/A2n8hvj58Xv2wPh7+2t4C8KfskeJPE3xA8T+JbPTdEb4NXng62u/Bc2rCNbix0W11CCOJori/hVJ2S6l8x5JYMOd6Bf1X1zwt+2d8Yvhl4U0Xxx+zH8QPhX8TfFujw3nxO0PUfF3/CaaTbXcbTRmHT7ON5Htgdwfy7plELSEMzhc19HwdLK8NTr5TUp2nBSvzKNpJqN2pKTW1lyytJPVq17a5fm2ExeBrYZxkpQbcm2+V30u3dJJRtdNO/Kfiz+zV4S8UfsreDbL4e+IRp2safrN3c+KNS0WG4N9ZxRajIDFGGdBiQRIgbgqfU8NX1PL8K9C8ZBvE/wl1P7JqMS+fdeFri5EF1D3IiyemeitlT2YdK4rXdFg1m/1WyW5H/CReGr+48OatYterfvZz6dM9lNb+YGIbyngaMMp2nZ2rldPudU8N3yTQSXVjd2zZjmiZoZY2zj5WBBGQOlfwfxZw5PC5zjMbleHksHKpL3Jayhq7xmrKzTvZq1tr6H9jcG43BYXI8Fl2CrJSpU4Ri07xnFJWae0k1Z3Wr80egv4x8Q6RMNB+IHh+HVFtR5SQ6/p5lntwM8xy8Sp35jfbV+O68B3+WtJfFXh2U8qdJ11dQswcdRFcIzAe2+ux034yQ6xZx6Z8QPD2j+LrILtE9yv2TVYgABlZ1HXnrgH3NZWq+GPg/rEhvNC1XxN4Tu3Td9iu7ePWrBScDAkR1kA+oNfIU8twtV/upuD6qWsflo/wAY/M+9Wb16fu1YNecNU/Pl/wCAcjqGn6bKjpF8SvGkceMbTpVozr34YSgfj7182/Evwb4Dl23Wpa/468T3RQqtrqF/b6ZYqBgliEEjcnAxkfWvfL7wWVeVLXxfZTR42RSPp1yhI9xtyPxNee698M9NuS1zrPjV5giBUg0/SxG4AHQPJJ6nqFrkzjh/GYnCPD4ZRnKTVuWUV87qx0UM2oQn7adRqPnFr9Lnl+lfHL4pX/g34WfsP/sgLpmifGf4ueONVvdf12VjM/gnS7jyoYAk8wcRz3Hlz3LXIy0UVqdq5cEex/GD9kf/AIKLf8EudOsv2svEnxK+H37SvhnR7y1t/iV4e8WaQ2ta3DbyNFHJDDqd3bm8ht1dkG+zlTy3ZZPKI3157/wTw+HGkeIf23tPfXtVutCsL6LV/BWn+PPDdz/Z3imY+dL9ne2umR7dLq2himg2hckSTAnfxX7n/wDBR7QPA/i/9kD416leeK/Hks3w88HD4cafpureIrqDRPEsT3EdozajHcQg3M8LMkglh+dnbBZgFWv7d4A8LMH/AKh0MPmlRur7KzlBz5FyxXs+qTXPrU54y200SZ/AHE86efZ1m/EcYyjKVarKLc7Omr+7onbXq3fmT+ZreE/25P2XvHHgXwhrj/HH4PeHbnW/D9h4gv7DxF45s7PXNGS6toZ/sc5dxtuIzK0Lx44ZSfasbUvjj+zTqWp/aIv2h/g3LHKzTK1r8TNMjjnk6RRszTbmVELbgMBjjIFfyheGP2UPH/iLwnpM2jz6HeQxww2VrFdXZjnbY4iIOUwCCpyf9n6V0eq/sZfFS2n0u3itPDd1PKrvJEmpqpgVFXJdmUDHzj7ua/M8BxN4l5PWnLLeFZygm4qUHK0rytdNQlvbRLZW9T0lwtw1isLTq1c2Sm4wbTUdG1dr4lt5n9Yui/G74C2Vmlu/x7+EV67Aqsg+JGiQfa4jkiRo/tHDJxgZ9fWlu/ih8D9Sy0Pxm+E8F3JOMvF8SNHndbZR8iEC4yCxP3gM8nGK/k5vP2LviyEs/L0vw1JI85Agj1OPcAEZixJUDAx65q3/AMMT/FdfLkew8LKRFmQf2pGzxknhSdnPrxmuilxf4mTqzrvhCtzSerTkvl/Ctvq/ySKlwdw5ZxWcxskukdb/APb/AGP6y/EEX7NXxS0L/hH/AIj3HwV+J2jNbmGfS/EeuaF4nubUMCqxwyu7SxtJgHzEKnIBAzXwf4+/4Jc/sP8AjwS3XhxNV+Fl7I7kw+CviZa6vpNnuGEjWyvTMDkFSArLyWyK/ALUf2PPi5Fq0drbeHtJvxFZpPNPaanAkMQeSRVDM+05/dseB2FQr+yj8aYdQkhj8L71SGNnnh1mAW6MS21d/mDLYGeK4cPxfxtgsRKvHhLFRqN7wlVtdX6Khyu3Vu+3rfOvwJw9jKTVXNaUobJShC9tNdal0frHcf8ABJHUfDEl9H8LP2lDps0UTajp5u9PewudNuiW27bnTrsFpChHIXCsMitK9/Yr/bTuUsPDx/ahlS4toOdT/wCEg8Qy3YwiqUIKkmRgNw+bGCctzX40WnwC+PKaheRWHhfxeRBezQ/arC+lS1DxSGNvLlWQKcFWG4HtXQaRpv7Rehi8l1m/+L2laPpt5KsmrW3iLUoJ7AQsySGFvPAlCFCMc98GvqJePfF/1WWGzfhyv7J0+S86cWkk735p4dJRjo7t6JatJniUvAzhrF108JmUYSctoymr6dVGt11WiP3I0H/gnT8TIpHX4o/tP+O/FMNzp8sl3ZaSt81vcs6BPKee6uWCcc7hC20j1Oa90+Hv7H37PPwy1Lw1dReEZ9c1mJEkPiTxkn/CS39pdbRtCwkeSgAXIlVM5I5FfgkniP8AaS0Nkm0n4xfFS4s5Nsqwv451a0vRwSpe2mlLAjuFyOte2+Dfjt+0zbm3mv8A4seObrySI421DxGb14x0IxJk/ga+ez7xnzzEZTPh3GYLGUaXKly0o0oQcdN3ScFJOy7p+h9jkf0bsuhjI5pl2Iw0617qVX2kpJ905+05flZn9IcWvWNhEtoZWCahfi1uJPszXEcQIVIomCqQo2/N7DFfln/wVH02K/tfg5DCQbaW+1i/VyuI2Zo7FCEBOeAME4HWvJ/CPx0+Lc09vd6h481rciuJFeeK8t2LnL7omXhic5ZWB6fStTxdYwfFl7S58ea3qery2BkbTQ+t3MENh5oQSCKPa6ICI0yFGPkFfzVxnm+AzHhvE5VluCxEcRU5dZRgoaTjJ3tUck7Jpe6+mi3X7xwZ4X8R5DxFhs4xuMoSpU+dtRdRyblCUVa9NR3ae+x8DeC/D1qfEnhmNgzFb6QkY+/iM9vQY6e/evePHmu+DvhvpFtrvi6/j0uyuJzY2aCB7i71GdgGWKCFQWZsA59B1r3Lw98Fvhvo+o2GrPql7HPp0rzRQyah9pjmZ1Iw+YFJAHTBHNebXvw3i+Ov7dvwM+Hmm6fpt/4L8B+AbnxhNB4mWWw8Ma1q15eNbWtrNcqHKeb9nRPNK5XY2BxmvP8ABrhCvnueYThfGQlCeIrWb7Q5Vdvrok3totT7HxQznM+GuGcRnWESlUXJCF02uaUlG7WmiTvur2sedRfEjwm9lY+L9S0bxRo3he7EFhba7qPhm5GmM7y4ctIqlV8sMGdWO5UBYjAr6/0j4a+G9K1SSOaFPHWvaqkUmm+E/Drl7TaYlHmX96PlWPudhA29XFfuB40uG+I/7NPiT4eR/C/4O674dfwN4g0rxiNDv40tfDM2l28tvZPpNq0YN0ryeUu5QGyY2HyuM/zw/ADxn8QdZ+Bfw78F2OgRaV4kk0BdK8UDS1kOr6s1rJJBH9vun+dAkUcYdMhAQevWv3Tx38Gck4GwuBxnD8JJVJ1Kc4uSqapJqfN9hSvLSXS0ldO5+W+C/iNnvEma4zK+JGpyjT9pCSiqSXJKMZKfK3zL3lZKzupXdtV9f2NrLHoUVpJf6DeS2d+1q1h4Yt1j0LQAioBp9uwwsnlAgtIOGaRuT1NO7tGbVyWGWTRpmGBz/CPzHSrXgTQbbR/BsFlHqdpqs6azcfbbiw+azhuAY1khjfo4TCguMgnPPFdBLYtJqt9IE3bNCb5uARuda/O8Jw1OWAwyUNHGm9Nd0no7beZtnmaQnneLkndXqW0S202W3oePX9uWl8LLhirXsmWxyP8AR5hX3kdKhj1OIMMstsqqRnOQor47XTTLqPhKNlyTfuCFwGB8tlzn/gX61+hlzpAXWXBXcqqAMLjHPpX7h4X8MuGDxs5wTTdP8pn414gY5VfqlOD2VT8XH/I/nM/bs0fW/Gv/AAUJ+HPhW70OfxXonhTwFoms+GPD1yjixlurjUbl7sInKyOxWIsGB4jUYIAz+xnjG3Pxu+F2iaNo3wo0az8cfAnx/DqGr3z3UL33hS4077Bcxy2OwRSeXdWd3KrBgACzKyuDurwf9vn4SCKbwT8ZfDcVy3jXQ/E2n+HDaWyZGqwk3U0AQqvmLIsg28HDBgCMgV9J/Bn47S6/4Z1u68U+GPEfgL4geOjDBfR+KNcs9L0HUrcQpaLJZ28rR3Ny2y3CgNGwRkbLYAr+lvDbI8Dg8hzfDY2PNCpKU5XjvDkaST6uF7q7fSyPyXMJ4fD1qVWc2lUaWjSV3aLi9Ho+mq6rqcZfWClNZ2g4S3mcHbyRgYA/D+deaaPZq2nOUUllck++Sc8fj/Ovpa/0Rkt9UfaBi1kOR1wQvOfy/OvKtF0xFtJUICguVX5SN3OM1+VYXhdJzajorr57n0E68b0Unrp+Z4j42tCvi2JAoP8AoY7AEcdTXm/jbTy3gbxGGIjJ1OIAqOv7tjk/4+9e/eONKA8awsAVzbbCGTCLwQK888Yae3/CFa8rKSsmqR5BzyNhB9vevmsw4YlKM4xVlzS6epdGu7zS/lXn9pHk/hTTmeKyjAVyIFU54Jz1z+Z6V8r+P/CNxpnjnW7+zimltricKEjTLxuexA7Z5FfdHg/TAjWACsBhBt2gEgj1z9fzrz/WdDz4n1mbywwe5zsIyOM84r5Xi3w7p55hI4apdTirqSV7f8Duv8h0sd9WoN2um9Vt2PiMeEpbTwh4xu7+E/a5/EkMSxkbvKUQwSc/XfXqOjWkhn8KRAKCt0m4/eOAF7c/5FdZr+kFfDHi3zI90knjYRk7ck7bWzwPw3A4FTWVmkNxpsrKCbSGSYn7oGyEsT+leblnBVHKcveHpwtFXV3u7Sd2+4PG1a2Opt32T9PdR/Ob8T9Wln8e+MLuLYTceJr+6DFcsvmXUxHb3ry6G+ma7luzt8w4J4wGIGOldL4qnN1rOp3LNhprySYnOd26R24x9e9cdApIlx93dz+P8q/MqlerzqKlondf5nzeZVG8bPXTmZuf2vIeTGcnk4kwPyxRWEzKGYZAwTxtHHtRV/XsTf4zz/ayv/Xke+fE9idA8MkucR6dEmwcDiJQOPwrs/BER/4U/GJG+UW88rYY8gXLNyfbA4rjPiuSNL0ZBkqLJW9j+7APH4V3vg+Jj8G4I1Lqz6XdOmOCGM0hz+AH6197gv8Ako60mrWof/II/e8uUnxdmEV0wjX/AKb7H9a1pp8l/wDEITuQIk+FPhjYw5YiWK5kHPqeK9Fh0pobHxjduWU2fgzVZ8kcApYXDAk+px+dcX8JbyLxFJomvSMwfUvgv4DuSduWDy6ILiRfzlP517ZrVj9n8C/FG/lXaLfwBq+12U5+eymjU57ffH5V/pvllCEuHni1s1Ul985Wf3H8+YiaWZzpdVZb67L+v6Rv/BHTQmjyzFCPs/hbBIHyjMMaDJ/Gu+g0tI7Sc+UPMcnBHfkk/pWh8H9Mhg8G6tfENGsOkwQIrLtRt20H+XSuzW2g/smR9u2RlKq33QT0IHb8T617nJGOIlBdOVfcjinJyw6ce7/Q4n4RaY0/jqcMFxD4LEjbDh1+06tcdc/9ew5r2mexTy/HU5dWNt4auhkDe6Axnk+nTHNc38DtNS68deK8qpaz8E6NbqcgFPMvdZmPt0ZP84r1S8tIIdB+J84RvMGnSaeoILFy8fC4HbqMn+9XyWNmni8U4/zNf+T8v6HrYJt1KULXsl+ho+DtC+y+D7KNoiUi0+IowPzuNnUjt3q/8ItKVvFHi3C7y9qoVmIBUCNzn/x79K9B8P6f5XhVFK422qRoTh14j798c/yqn8JrCMeIPERKnc7SKSOM7Ywce/rXk4nFRWX45xfw/wDAPGqVZOs4rzMHxHpUqaVqaC3KNHE7LI7mWQ4U/gBnPSvlFtDaL9mq8d4wWu9YswVPyr813I+c+mVJz3r7z8XWcdt4f1ydVbebOeeVucnbG5xk+n5V8z3OlF/2atAgaPYb7VdNZwV6/JcSnn8Qa4sDOnWq0GlrzKPybhf8jqp4lpSjPbmhf8T5N0nw5++1D93uMUdtCcDn5LSAHP618W/t2ftMeI/2cNB+HGi+B20JPFOu6VqOu3R1bTP7YnETXEVnp8FtCXVRNcXCyqC4YYhPHWv1B0XRUL+IiIeDq8sEWAWDCKKOHqB0yhFfzT/8FMPF3h6//a38RX+ka42sab8L9F8P+GdcttwfTNM1hIlWe1jcHBNqt7I0i8bLiZ8nK8erhcBhKmIjKrFNNO1/hWmsnfRqnG9Rr7XLbqY8RZrXwuFcaE3GTaV07O1tUuzekb9LnW/sReLfFx/bV/Zh8TeO/Fmr6vruq/tNeF/Fniu6j1FrS1utTvtbsY7meOJcRoFURwJhcLDBGi4AFf1o237VvjL4e2H/AAVr+OPxH+NfiXxbb/ADxFfeB/h98Pb/AEfS9P8ACWnNPa3H/CPTWskUYuDM18osdiyKjRwh3EsjF1/iv8HeJ7rwh4q8K+OdN+e98I+I7DxRYFJSm+TT7qG8hUOOhLwqMjpmv0Y/bS/aRa3+DHjnwDpWqGLxF+1H8ZtA+J/iHTolaU6tplta6rqcBlk5yiXd9buRwSIT2r7/AIs8MMqzbD0/YwhGhTp0KWsIzm4LF0KlS0pJtSnThKLlGzlJq7PxrF4qtiko1JXlPnTf+L2bW/ZRl3tvoz8UB8YviN8L/H9xNc68lwdX1GbW9Rm09N00kt3M8ss0ufvO7uxcEEkkmvv/AOEP7QF98TRrtn4g0HS7pvD62gTU7KU2s18tysp3MhJXKmLGRwd/Yivzt+KFpZm0uL6aOFLq3ZRaTswF1MVPQjuSeSfrX1F+xDofhnxV8dNS0XUdPtbzTdd+HM2s6bZyXDwW0ksE9oSGjRgGaMNOCpGACxxxX494k8C08XHH0sMqaxXPCdKc178Yyk+aMpqLk476NNJtWP2jwy42x+SZvhIVatR4J80Z01L3b8vuuMW0otOz0te2p9pt4h8JkjzPtlrKxCrEksdyewAUA5/IVqWcOpandG20TQfFN5IgBZ5NJNhaxAgMrNNIVTBBB4Pevuay+Fvh/SNO0WTTfD2iafMu5VubXSYY58ApwsgXd685610V74WZbpNxlZfIjxETlv8AVryT9DX4lR8G6GKj7bNKtJStf93R1a0+05JX83T/ADP6Lq+NdfDfuctpT7XqVL7f3Ur/APk58WQfDXx1dW+pTXNxp+hR20O6AzXJ1Wef90soJji2qoG7BBcng10XhP4QXOp3cdrYaZrfjfW2t5NQkgtNPa5SKK3QzXEy2yAgIiI7M7k4C5JFfYsvhwJb63GluFCWADbh/wBOsRx+Oa+nvhy+n/AL9h/9tD9o+dYoNfsvgl4m0bw/dFFRrCKPSLiPdGxH3pbqeNcDr5S16b8OeFuH6UMTh8Nz1E42c2nq2krpKMNG9+TY+bxfifxNnftaVetyUlCUmo6KyXfWVvn8j8wf+Cc37MPi74yz/CT4iL4ekbwh4X8Sjxpr+rRXHlWsI1S6n1lICine0k5mWMfKFRVyD1z+3n7cn7Iej+LP2ftd8J/AfwhLq/i3WLq38Q/2TqmqT3CSmO6S5kt4DMSschYmQoCoJiGTzmv56/2Bf+Cv/wCzR+yrd+HRq3jS6m8L6p4O0/wf428NzeHNRRdKNrDGtrdRypbOrNbSK6/Kp3xyuByQa+4P2qf+Dg39mbx74EPgf4HePW8IXviy2e08UeOJ9J1NtR02wYGGa004NZoYpZyGBmXJSMnad7bl+qWJweGx+FwWTZnh3guVc0vrVGMfeioyVSnzqTcWm0knuut7fzDw94zzrcBYrMeKsmxtLMqUqsHhqeExUnW5ZONJ0pezcXGpTUeaTmlGXM/hs38TfCnwt9hs/wDhHvs5jv8AwncQaXr9iZI7i70mZZHiK3TJlVLyQzANnDlGxmvV7rwyJdcs2WNCgsbgkMuFYg2y/wBa+lv+CResfDj42Wf7YnhLw9pEV/4cl8N+GrP/AIS+eAY1NrmLV5Yzbo6+YBCWjmWRsHJJAHfxq+tda0r4hXHhuZx5ljpF9DdErnbLFfW8DFfQHa2PpXsY3NMqyOdPL8OnUoqpGKmtb3SaennddtLrQ+88OM4zzjjg3CcSZthvqmIrQcpUW3eCjKUVe+t3GKk00mm7Oxzcnhk/a7AeWAGaQCTBIP7tjtzWtL4QumSYLbzEOi4/dnPG/P4cfpX0Z4U8IvdLYzS7ZGBlOGXcAfLAPXvzXpjeFURLgGLBMaqoUYYctz0/DHvXt4GvLEYeNd0rJtu1/JeR9Lia86VWcFK9rL8T4LtvCdwut6kktuyMNPtNquhDODJdc4rjfiPoniPQ/BPjvVvCcNr/AMJDpejHUdMS9tWu4TJDCZWBiAyx2htqjqwA71+glr4VifXtZYwKXTTrJQWXfjLXJ4rjPE1zpfhfUZX1O1Cx3V5FbecFAx+5XAz9CazhicPgl9YqxSUeZ6/Du9/J9dRVatSvRlSU2ubT3d1otU+58neG/B+oweGPDM+pi1N/rPhTTvE9/wDYGMlik+q2NvqE4ifJ3IslxIAQeQOg6DlvE3hSO7+Heqw3kIkhkhv0YMo6NcTgEE9DyMHjpX13Zap4Q03QPAEcl1A0jeC9OsCHj2FPs0X2bAHt5OB2IGe+K5HW5vC9z4K1bS4JYJrqe0uJmjUDcqyXUuM9/wCMdK5MdjcvxuCqOSjaVF3irJe8o6KK0t2VrG+U161NYeScm1KNnd30W7f6nxF4/wDAdkulauTBGbizjeS0uSmJIHCFgc9znHB4PcGuF1zwfqPhFBJL4eXxbpiyLC32e3EusxEsFX92pV25I5jY/wC6K+/PHHhCy/4RzxHLHbxFTauN7pukXcuAQfxq14g8B2vl2WyFNz6zbjK8kHzUJHr0Br804j4VyzO6mKozi4yUafLKO8byn02eyv100aP1ThnjTMsihRnRleN53jLVOyi16b6NfifnlpF14JunWEnUdCvGfD2F5ePps6NnG0RXUYft03Hp1r0i2i8OxhfMv9X2DlhHNC+/JHccfpX0l4k+GWn6jcaZY6lplhq0E98xa3v7VLmP5bW5ccMD0Kg15P4i+COhQaxZ2mlx6h4bMmmXF2V0mZpYJXjktkQmJyQABI2Qu3qK/E8/8Gscuapl8qdVKSir2hNt8v2ZqUeu7qL0P27JPGTAVYQhjYypy5buzbitdfP5KLtc5+01Pw3G8awaZrGpS5zGssrqrEd8pGD+TCvK/wBmnw7+0b8XP+ChOm+OvhF8PtV/4QLwbo0vhS88UDw/dN4AuBDHI8enXs8+Ip5zerlgjMyK5bKgZP3Rrn7M/h7Q/wBhv4+/EbVb+8fx5pfgrVfFnhrxb9pubCfwzHpMRmtlSMSFFE00WyViDvWXbwK8R/Yh/wCC0lr8Nvh34F8LeJdI1CwbSWXTtW0HXLK51/4feGlfOya11GW4+2wCQNCzKC6h5ztUgMR974Z+COY5LxBhM2xmLhTxkIe2p0G1Hms7cspxi4Rdmrq7UoyaUlaTX4740eNOAzbD0shwtGpLDxqqUqnM7ScNkovXlu7u6i9PQ6P9vX4wftYfsX/ELw0+p+JNX8M/C/4neBLizsPhD8PfsUlv4bt7MW2kXElrr1xCfs95cXFwskIiLzgAlioRXPyb8P8Ax1P4c+DvhfwpoLppmn3Wki/1eSG4NxrOpT3hNzcQ3V6f3jJG8rqEGAQuWySa/Sj9uz/gp/8ABv4sfDv4J2eseBfh14x0i3+KumeMtRt57geOrRLWfS9U0m+s7rRZVRQ4g1dmKTMpSWGMbtwFfKn7KH7Ovg79on9mn9sH45+EbvXPD3/DOHiFb/wx4RvjLqej+JdHkjvby4k86f8A0iOURwHZHgpEYymXyfL+j8b+BuNuIsglHMKtOl9XqKpKlKblP97ywTUlz+47e7FzilLmaWra/O/Cnj/hjh/jeWKxTk1i4xpxlq4xnKV9VfeUrc0nF6ON3oe4fACzk1L4P6NelSfO8Q6gQP4cJMqAD2+WvZo9FZr3XJNpxHoe0DH+2ORWH+zFa/2t8CPB9/Dbi3W61fVGRMMDhb2RBwQOPl9BXv8AbaE7z+J1dCAukRruC5x8wzj3OP1r89yjhOjDKcDGnqlSpa20f7uOv4n6VnecSqZvjZRdvfq6b/bZ84aNo4n8TeEY22pH/aIZ3lIVUAkhUkt0Awx/KvlH42/8FsPgP4Uu/FEvwh8F+I/iHNpOqXGiw+I/Esi+FvCc88MrQmSOBPMu54iykodsRdSDla+xfiBrdj8N/B/irx/qFobux8BeBda8W3VoDtN2lhbi48oNxjeUC57bq/h8RdQ1m4t4RbytatqK3NxaRuVt4muZRtBz03FgoY9MivocNjqnCVNYDC4dValVP3fe0klFQb5be6rycktWo9D8j8QMwryhhvYVOX4rvR6XV7XVr7H9Ef7F/wDwVC+JOv8A7efwY+Mvxg8T6Rrnwl1vXV+E2v8AgNNKj0nwD4Y0rW7m3ha9No4f9/bXK2U73M7O5jgYb1BIH3H/AMFmfgTqfxd8efH74ueCf2YtM8D3f7JnizTtM+Jvi3TPjtdhF8FTNJbQaxYaPCPJkmuru+tSzRI5sEKq6TA7k/mg0uGy09BEqLbWkUQiuY4VESQRE/6wEd4z8xbqAWNf1DeCPineftP/ALOnxB8TXd7Ne+J/iR+xZ4u+B3xDQna+sa/onhGEW9w3/PSae48NaPeB+TvnOOSTX9P4LgSjm3DePhi4QnVp4OcpRXtPZ88KtKveNNzcfejCvCDmpOMpJp6NP+Xs0zzH4HP6GPpVZ8lapTpyvJpNNqN2rpcyi7p205V9lyT89/Y6/au/Zx8b+ArL4aaP4v1bwr4zh01oovCHxS1O2g1e9k8qKMQ6bqCJFaXYAjXAQRzOdzNHuZq+vdF0w+SyeWwIckrINxHXP06iv48Alu9nb3LIsyzWXnrk5cyFd64PUEHpX9Zn7FH9o65+y/8ABLU9SubrUb+48AWsN1fXkzXN1cmJ3gDSSMSzELEBuJJO0V4OOyKKc8ROfNKfvO+r113+7qz9f4W4gq42VLLatOMVTSSa00TS1Xe76W9DY8faSieL0+QZW3+bAztA4Jz7c15n400lv+EI1tkBydWTp8ygeWOf8+lfTfxE0Vv+EzQrGMGFg205ZR3P/wCqvM/GOltH4C1UFchtVAGOpIjT9R/Svk8bkd6atHS7Ptadf41F9F+aPF/B+mZm0/IY/LGDlcPxg9P89a5O/wBMzr+tFY8sZywDLtIx/IH29a9w8G6WDd2Y2sSFjGSMB+lcXf6V5eua58vW6IJYncc/0yetctXh+F+a3T/I5p14/VYrm3b+ex8qa1pok8PeKcov/I/uoON5G20sB+XIrF1yzTT9D13UGOVsPCmpXhfAUqIrCdzuHttPPvXq13p6t4a15upf4kXYxj5jiCyXGPbaOa4T4vBNK+E/xT1EKI1tPhfrcoOctHnTLheB+NfMYjIqcMlxOJlHb2svucn/AMOdVKpP+0qcZv8AlX4JH8peqOrzyt1DKDnPJPJrCgwBN3xIR15OK2b0bmYk5AQAjGG6f5/OsiAfJJgHO845wO1fxHL4u55mMlzYlyXdkZAJJyOefvY/pRSlSSThefc0VHNE4D3D4oSl9M0glwQLYAoBjZhMcetejeCjn4Y2UCqxdtKmAYPtzuMuQPXHNeY/E52+x6ajlGK2o5B3fwDPP4V6t4DgWXwJo0Ub7Xl0lldm9WL8DPAxnrX6HgLyz+py/wDPpLz3if0Fkk1U4tx811w7X38h/XH+zEqy+DvB80SpKv8AwqfwJZq5y8bbfCmmvuB/7ann3r6E+IiyWXwf+Ll1LGEUeD57c7CQoM7JCoB64JcV8tfsB6o+tfs//DbUbvMlzL4H8O2JkZyHb7HoGn2wJPOQPL6da9M/aZ+Ofw48B/Bv4kaTqnimwbXb62tLWDSYpg9zOBqVk8g2A85RZPyr/TSlmODwXh1DMcRUjTpfV3Lmk7KzTkrt2XU/nWupVOI6mHim5c9ur7L1svuPtf4fwRwfDvU5VUeW4gjBYZJyc4z6Db6Vs3ETLo7YgJQQghmyByDjb+pH0r4y/Zu/bF+HvxW8CeINKtI5tAn0rULdoBq7rCNSjYumUGeoPJHoa+wby9F14Xe8hbzLb7MjxtGSYJAQ20KehJwD+Netleb5ZnreZ5PXjWoTnaMou6drJ/imjjxdPEUKMYVYtPV6+dvU679na0M3jT4lgIgNrpmh2MhIPGLJ5zz/ANvIP4V6lqtsqeC/HupMMJNcC0jXeF8xlnRG49QMn6Vxf7K6wtrXxlvZWIZdfsLNUJBJMGg6Tnn6ueK9c1OwLfDvXY5kDW91rsZjZkC5Z7lCAB3HOCe3FfE4jEylmGJhterFffUk3Y9bDy/fwvp7kP8A0mJ6LpdmF8LxBuC9sGwo9FHP6iqHwxtgmtaoykZklcklOuU2/jkV1cEHl+H4o1VSYoNwDL84+UdOw+ntVH4ZwrHq1zJ8jb5SGXBGcj+pJ6V87VxLeW46Xd/qeE1++v0t8iL4nRyWvgbxZcFl2waDfSKVTG0i3lPT16ZrxfUdKkT4CfD+IxqRNfaaPIYDau2wkYkj05r3L49LJYfCf4hXUW1RH4av3bZ/Bm3cKMD/AHh+dcz4i0lbT4V/DHTnZonfUbUMZgEOUsgmQOwGTk9K5sixqdbCa71fwUW/0HTrOzcXrzR09Nb/ANan55/HTx5rnw3+GvieT4ea98LtP+LXiTxHqFh4B0L4m+IG0S31+U6jJaudNhT95dXMRmgkSEDy2IAdlU5r+Uz9tbwdofwv+J3xy+H2jX02sjwz48Gi6hq+pz+ZqviPUYvsKajqF4Scma8vvtc0h6eZK4HAFf0CePPhFpP7XXjr4d/GnxRFdweCfAP7UVp8H/2eJ/NkjttUubbVtVuvE/jEwIwS6im1Cws7KyWTKNBok0q5Fwpr+Y/9oPwxFeX93qmva7feJte074gSDxN4qki/s7VfF89nqbLc3dzG7eYGuWiaQxtuZS4ycg191h6mJq5BmGY4OnGU44eUYqUmrqa5Zv4PdacdLc3NFXvHr4GfVqdbMYU6stHU066Llcdb9VK/TpvZ29Z0uWaxs4oJ3+0abMgFrOUZZbMgY8uZexUgKT0ytTeIvH+veO9S8O6ne6c8s/hDwhbeBvDFhI2I0htUKS6jdS4AUzBUVE5fahPRuOCt/i/4bEM0p0zUo/unYRCwdmVssE38j5eSOhYetRWnxa8KwotvHYapFK/LubKMIznq5O/1r9UfF3C9RUaNPNaagt13as42uuj1XZ23sfIvA4pNt0G5d/z/AMvvPJfjJbeIL+1GjaSsuu+MNYZLTTtI0m1aad57h1jhhiTq0kjEKq9TgV9GfsG+Kbew/aZ+C51GeLSU8R6jLY2Qu5ljMg1bT7qKSxKHDLILkgKpGCGHpzwWl3F/p3xM0nxVo2prpr+FjP4nm1dTiazleCa1t5IGII89C7SxnB2GANjpn3D9lX4ZXvxz/aq+EujeFhHc6Z4X8QQ+PvEWueSs19odpos6XZmkdFB/0h47aCLfgb7scnkV+ZcQ5PjJ51js/de1KXJRhTfvc/LJ3lvzac7TdrcyT0UGn72T4hKrhqEE3Pm5m+22nbo36ep/UDfaIsek6MBGcsHPTpyOP0p2q6OqXcYMYDfZocLjcR+7jHNem6tpY+yaPGVEe5WYqDwpLnoPwqLUtKLamyqOiRqFABIxFH0/LvXF9RhyRt2Z9p9blLENyfVv5dzzS40gPN4qTO0R2aJwMhf3FuB/6F9elct/wUJvda0j/glk/wAIPCdtJc+Nv2i/HGl/Dfw1p0ZKS6qL7WVubgkDnyhDZy72AwFDZr2ufTxnxwGH3JI4kZVByQLZSD69CK/P39t3xfp/jb4j/AX4fStD8Pkg0GW3uvin4gsrpx4K03RpLeZZtLvUfy7Vpb+/jgaTbt23qiTKkivFxmUUMzlDCVans4O6ct2m04xsr6vmatvrY9Wli5Qy7FezSdRwjFRuo3UnG9m9NFe/bfyP4obqEwzTwSbTJBM0Eo9ChKkfhg1VjLBvLYghs+WTyz/X39K/qK/4KKfBn/gkt+z18AfEfwz8L33ww1n48t4eFz4R8Z+EtSu9d+Lur6uF8xJ9SitJLmziiuJQRMZGtolSQlI+NtfjJ/wTyX9lW6+PkOhftZ3Gn6L4W1zQGg8CeM9f1DUtK8HeDPEcM8NxZXeq3NhfWlxDGwieKObe0UcskZlTZuYfx3nHAs8o4hwuSV8fR5q1/e5n+710VVNc0XL7KaV29bamFbAuji4YJ1YSbSvJNcsW9LN9GuvlY/oF/wCDdj4oSaF4q8XfDHUoUgtviZ4FTxRpV8x+e+utCaOzu7XP/TOHULWTaeR5hr7x8eeEYl+Ovi6QRkMkF27hx0M2rSsPp/q69R+H3gf4IjxD+z18afCHxR0OTx98MdH1SfxV4l8NeLdN8fWfjlNbt7ezgs575FWSfK2qzRs6yzEQKjO20tXqMXhMePPi34t8Wz20kVjqWl2zxxyRCF5Ga6vGd2jwAu4gHGBjNf0lUyDMqGCweHqWkozjFStbmjBTalZX72vd6JPZo+uyXD4XIsuqYT23PGKeun2mnZau2ra32R5p4FtI7bWrHTHQNvtLiZSRkHaYVOB/wMfnX0GfC1vIWJTJKx544JIzXYWvgXR7PUdNltrSPzY7W4G5lAI3PbAgd/Tp6V2g0Ybm+QBQVTI43YCk8f8AAq+my2GIw2H9hWnezdrdmkcGZYjD4iq6tOLina54Da+E4l8Q68FjURpDY/Ljdj93MT7d818v/G7Q7K5vjZZjP/E1GVHJYJbwjg+mTX3pNoV7c3viyGw/dXLNaQxSnAH/AB6ggD/vr9a+K/id4E8U+G7XxJ4y1Sx1XxFYeGYJb28svD+my6rrV0IYUkkSztE+aWQqQFjU5JArgzX21XBTw0It3TT9L/8ADlUnTUFU5rW/yPizxL4fk1NfA11DuWzl8KrbRvgKA1nqmp2TEAY5zb/pTvBXhiJLPxdPcNunkEcFuHYtw19HHjnsd3Sua/Zz8S+MfG/gy7n8YaX4g0w6L4917TPC9r4o0JvD2trpFxqlzqtoJrVgGXa2oygF/mwADyDXrc3h/wARQeFtc1vTtNupreGa3CSpEVSaR72FUUeuWIFfmaoSo1amOpx50oX2voo76XX6HrZbepRowvbZa927a/cexePPCxXwj4hfYV3IiIvY7pIlH8609e8Mt52kgAYbXoQRt4HLnPp2q7b3+pa/8L7u41WwubK+W8sraSO4Xa53X1smT+Yr1XW9NL3mhx45k11WTC4Bwkxzn8K+5hJYurOvRWk40Wla2jlU6dPuPXUPY0YRqPVOa38oniereFkOs+H9ij5rqYlFHGBaXAwfxI/P8uX1Xwlv8W2yRorLH4enLMw4Tdc2w9O+3t6V9HXuj7Nc0TcN4CXTOpOQuIGHT/gX6Vitost341eKKFmC+G0SKJFDFmkvAAOO5wBiuitg5z9229RPbyj/AJGca6jHy5P19Dhv21dY1TwD/wAEgvjvFY6FJfXfxL1GD4QwzWqZvDBqV07MiHtuaDaeem4Z5r+P74OeMYdK1DV/D66NDrCmUf2fPqtmkk6rJGqBrifCiRECTNG5OEbaxztGP9Bv9pvwHo/hz9lb4a/CbXrWxmE/jzTdc1ITqrxpPplvc6rLN83H7qYRqx7Amv4CNAuPDOh+JNbhi8RWwXTdd8rToJ3u5otVhW8kZPsuI/kjMZQt1bO1QSDivr/CyvUq8Y083o1oU4KUtZW/eUoKVNpOTUVf3Wo6/AuVOTSPyfj2EJ4RVrcycpJb7rkfNpfR7HqfxPu9N0XSLKLUPDJns/Ng1m0dLOGCVbeO7guPMmOWkkimjjmhSSTILSc9A1f0a/8ABKa10HTP2Bf21fidplk+mHx99s0JNES/a+trS00+wmsbVCDGgDGe+vnJwSQ65Zjyf53vE/inw/r/AIQ8UnVNf0W0vfEBe9XR/EGoy6XHpsj20nkwL8vDKB5USuWXd5YbGQa/o/8A+CQOmnxz/wAE6/2jtItLV5Z7+61gWNrb/vZprm2CTup5JZsIT2JznAGK/W/GrMMLisNjfq1em6dang5KEYx57UsS43ctWopTvytprm5dqdj884Zp3zXL5VU0lXSb1tsum3Tfyv1Z7f8AC3wxDbfDnw1bsisI570AqAo5u5fzr0K18PqT4qfaCVsYVLBeQAwxn8/0rV8E6Fs8F+GogAWZbmQJyAd11Kf613un6Nmy8XFhgNaony8A4ZO/tkV/OFXL6brq8dn/AJI/pVYubjKV7N/rJH4qf8FPr/UPCX7GHxqu9Ju4rSTU9BsvDd08s4gea31LXtJtrqGLnJeSEyoFHVS/pX8o+mactn8L9X8QMii7n8Tae1vKFAcrDOgAB9Czvx7D0r+sz/grx4WsNQ/Yg+LNzdecsvh/VfDGq6eYk3qtw/iGztlD/wCyUmnBJ6cV/LH4jjisfhXp+nKq+Wuu2Yc4+9t3Sk++WUdPUV5tLJoPOM1x9b4aGX1HDrapUU4p28lf8Gfm/H+JbxGCorq193O2/wBDS0i9WW9iVwkjXBBuUI3IEfHyn2wCPzr9Rf2AfjTN4V8LftBfDPUb4Q6r4I0xPF/hWa4ds3lpqNrPoquoyMsrXVij+rxAnOTX5LeCDJdXzSyHLORJtJ+YKPuqR6nGfxrpPiXruu+Fr3QdZ8Manc6Lea7DD4X1S/tAyXJtG1Cyu9hA+/iSCJgOvykDrX6flXF9bIOFp8ZzpudGlzwq01vVo1Yum4auyaqOnUv0UWtpM/JsyymGY4iOXqybcJJvpKElL5pxUo/M51b14vC3h+dTm4kW2gC5B25Ajxj6j9a/sH/4J9rJdfsi/AiR1VR/wiclu4Udo9RvY8fgVr+OrV2itJvBtrDc/aLW51YzREQG2yBcS4QqScYOB17V/ZD/AME4h5/7HXwQYrvZdF1CMh8sBt1rVF6/gDj3rzMkxH13DVYTlrTp0IvVP3vZqTfXe6Pt+FocucWt8Sm//J4/kfSvxF0wx+L45FjU4s2Yk/KxO3jFeS+MtMdvh9qkhRVKaqybcElv3Scg/h+dfTnxP00t4vs2RAymxZ1XGRkKp/rXlXjDSz/wrbWSU2kauykDkMBGuNv5dvWvRlg41adKVup97TqXU5eS/NHi3gfSz9s0sBQd7oB3z0AH+fSuO1TSwut664RmCzNySCODyPUete8eB9KVNQ0dzDK6q0RIQDJ4B57YHP5Vxmraejav4gaPARp3K5X3Pf1q5Zf7009rKxx16jjQjZ/1c+Ol00yeGdVDhArfEzVQrlclfLaGPj/vk/lXin7Uwj0z9m346X6bQ0Pww1C23FcBWuEW3A/OT9a+orPT1bwcJFGWl+KHiEMM5A26nJHkevC/pXy9+3lu0T9kH433Adma50Kz07ccIT9o1Wwj259wSMe9fDZxg1Q4Bx2MstKFed/+3Zs9CjUf9twjbaSTv0tZP8j+T+8Cg4IxkccDHSsmEfu29d5PXAA9vyrVvMZckc9cjgj61mQ/6hiTkGRjt/l/Wv8AOaaakc+Is6u/cgZFJJ2nk54xiipCoyfkX/voD+lFZWZyaHrfxJYNBZuCvy2wyR2+QdBXr3gyZYfBuhAgSKNIiJwflQnJ5HryTXi3xBkL2trkoSLRduFxxsAxivYvC2P+EU0WMSqB/YcWcthkOwHt7nj3NfoOWtyz2q1/z7X6H7rkE0+KMbNaful+aP6Wf2OtV1m8/Ya8O6x4dvBYahbeH7mygvJAURDYh7JtrDklTb5A71+NfxA8XahfaD4qu9c1q41XVb3xBHFPd3crPcXGJwSwDcgfKcDtmvB/hf8AGn4t+F9PuPBvhL42/ELwboc15cCPw/pWuRf8I+hnkZn3WUsTpiQszNtIySTXE+Pr/wAf+E7e/wD7ck0XxJZtJ/aUd2spsru4cncS7I+0HBZvuYOMAV+veKXFWK414CyfCZTRnCGCp8leUpJ0nJRhFSUYOUr3jJrmirXSvufjdHFUsv4kx1TE7SnJxUUr7vdv5bH6L/BWbU/Efh3wvo3hy6vIr/VfE3kFrZmjmQAoCQAc4GW4r+ojRdEufDHwr8NabcXVzLexaNbWtw8h8yWRsop75JGec+v1r+Wn/glR8c9B8VfEa78L+K9G8M6RH4ejh1TS765nnutVu3mnEZjjUgRYVtjMzDcQMCv6nPGWuQnQ9PEHlNHdXNlGskJWSKUNcRjPGevYD05r9u+i/lkYcJzz+dZTqV6lnGN7QVJtbO2snd3trY83iTHU8RHD4egnyLq+rbWl/I+jv2WYWksfjNeM2d/j+9ihx8nNtp+n2vr6wsP0r1XUZNR/4VjZC7K29pqupxbluYw0ttPFfQLjeOGWRSxBJGCoHfI8Y/ZIvI5vAfxX1qV1aF/id4oKkSYAWLUZ4AfcDyRXqfjW/uNN+Dmg3Qm2yXvi2xy8Z82N4JpUVioOQpGVPHAZT0r7lzc67qyWkqtN994ylp6XT2NaaksQ4ta2gv8AyVK34XPoCHEvh5GAVxJbAOQShJwBnH/ATxWL8OYlg1W42ybQHLZZidwGST/n071ctHjXwiszXKxxi2Bdy4Dj5T19P/r1gfC/U7HUr6/+y3dpfrDK4kSOZXaIn+Fgp9q8Zwkstx1vhTtt5/cfN3TxL5ei+X5nnP7ZHxS03wH8JPE+mFI5L3xRp0lhBHna370qu4jrgjn6Y4r88/Fus/tC/tR/CDx78OPAnj7RvB3i3xfb2XhTQ9Z1c3EGn+F7C+leDU5LZoUeRbg2glWNtp5OMpkMvef8FI7q7tn0+42XdyZ4vs9pDFueEOHV2/E4ABNeF/8ABOnxVrHia/8AHWr64zxTaVf2kFraAeWlq0Vtqcrrs9RsGfpXz9LiDB5LxRl3DLUvaYmlUmmlpzRo1akm5dLRUUkt9Ge1l+URxuS18e43UXrffWUY2Vl9/wA9T6f0r4f6P8NfhD+wb8NfC/mf2D4Z+MXhzQLJ7hgLm5gsfDviKX7RJzgyyPH5r4/ikY18PftA/wDBM34TfFn9qD9rWx8WXd7p03jPwTpPxO+GD2kkiWfhrVPEFrerd6pLaRbGuUt9S0u4K24YbllcbXbAr9CvG/iHRtEs/wBgiy1O4WK41n4s6XJaxBxumd/DeoWCkA4P+v1a1Bx0Dk+x+bv+C13xt8a/Avwv8ILr4R6vB4U+JnjeHUNEu9dtdOt77VrzRLKzWU6exlRgYGu72CUKf44+OGYH7nK6mKm8Dl1K6p16FVNPrGEpP/2xrfW7Tep5/wBYyfBZxisZm1H2tGFaceVJaOcYxjZXSvFyUlrpa61SP5D/ANoH9n/4g/s4eLYPDHjn+yrqPUBO/h/XdCvGudK1+G3dY5JY45FS4hIMkZMVxHHIN68HOa+kP2Mv2CvGX7VkJ8YXni7TvAPwt0/xEdB1nxALdta8S3ssKwS3MFhZ5SBGCXEIE97PBEGmXl8EV8UfE74tfED4xa5H4m+I3i2/8T6xBD9js3uI4LKy0+JnMjRwWsKJFHlmG5lUM2xNxbYMd98GP2jPi38CZGn+GvjGbQbe9vILvWNJe3jutN1sQeYBDNwJ1hfzP3qW8sJl2R7y2xcfBYfF5VPNZS5JfVb6RbXMtt7O2+yve3UnBVcioZs6uKpTng+kbrm6Wv3W90ultXs/uL9t79mDwZ8J/j98Lvgt+zjDe2ll8V5bfwzpema34iuNc1J9Sa6t7E3V7eyKH8qT7TFLJ5YMSukoiLLtFfvp+yV+xH8Pf2Q/DA0nQ5X8S+PvEem2k3xB8f3sZhn1ydAzi2s4f+Xeyid28uHJZj88jM3T+X/4QfF7xz8T/wBsT4LfEz4g6sviDxLcfF/wxZGU2sdnY6faxatbJb2VlaxgRwQRCRtsaDqSzFmLMf7c9RswuqCPacx2sSgD5W5Qc89cmv0/B1oYitKvF/u4xSpx/likk/Lmk7t+trvVvCUsHiMdVxuAo8kZzdktLKy26K/ZaLZPQ5rVrMBdJUIeUyQBkZLNjr7DtTLixRtZvAYjlJhECRndwoz+n611esQEzaTEI8s0akMe3zt1pLiA/wBu3kW0BvtmDgcnnB/lXTCt7kdej/MPZNV2kur6+n9ann0ti6t46bC7RqwiQEdxNEOPpt71+Gf/AAUG1dvFPx70b4b2t0blPDvwG124vNCjDiK81LU2WbTvMI4PlzQaPOqnhnVcg4r94tUvLLR9J+JeuarPHaaXo2uXV7qF24xHaW9q0s88hz2VIXY/Sv5uNE1K4+Kv7XniH4heJrnUZDr3heHxVd6deNF9l0KKa/srrS9PtyqB9sVpYxxssjMS8bEY3EVzYKlHMa9Gg03zVILTykpO9+lou67dLH5/4q8XYHg/IqzxEn7d0a9aMV1jhqKqSu76Jvljtq3bqeqfC3/gnT+xxrU/iHVNS+EWk6xqnhzU7PwtM97ql+NLvLlLBVvriS1jmWOWR7mSRizDIKADpXjHxN/4J0/st3mh22oeGfAUvhrWbnw/e3kUmmeJdTl04SafFazO62kkrqXcecMdD5mMdMfoh+yhqM+sfDjU9blk8weIvFt54h85z80qXOtaqYD7/u44se2K4zUbof2n4J0qNlmSHU/FOl3COu5dkIkh2ntjhB+VfbQ4H4CxuWwlUybCuNSzv7Cnf33Gzvy3vZ73uf49UfFrxWwPGeKpR4jxt8PJxcfrNZwfs6dRtcrny8rlC/K1Zvc/Lz/gmF8TdB/Ze/aa0a+W2t7LwD8QLgeDvFtn5SqkcDuxjuWH/PW0ZzOj/e2pMg/1tf2h2ekWsWtXjWyRpG+k2Z3IQ6OGkuirAjg57H0Nf59t1fzeEhqfiGXcU8M+P01G4ZRmUJa3JlnX6PEsi47g1/bR/wAE8fjlY/tE/s8eHfFcUzT6p4RLfCrxFJLIJJZbvw/cXNpFcNyci4tTZTgk5PnHPINfiOSYjB4XBf2bQSg6TbUFp7k3LVLylGV/8SR/r74ZZ9mmLxmIyrG1HOjOCqQk9bSi4RqRv2kpwlFd1N9T7Gi04f2hb7wSFt5scZOC1v0/KthLeFDLGYmB87KtjlPkj/T/ABrShgJvUIzkW8nB52ktF2/CtXyVUFiqHMpDZPzEgKOPfiuyeLakkftmIg7e95HFaRZxDUPFDNHjF/bjcB6WUB/9mrLOnRPYa+WjVle8mY+ZwMCCP9cAV3WlWqm68TMVU/8AE2iUMR2Fja8D86yrqEQaB4hlbA2yXkueDgLEO34VnDF8rbv1X5HTOnL2EU32Py9+CXwusvGmo+I7yx+zi10HxotrrEEd0tzJ5lxo+k6lukAJKF3vJTtbBwOlfTeteEtN0r4P+GbGC2hVr7XfDpnfyQTIZtTspG3e3FeRfsLfAD4k/CjXP2qPH/i+fRpfBHxw+IGkeM/hmtlrsurausNroUVvqBv7dolW1YSSW8ccas+5IM5AC5+ofFtpnwB8PrUgKZ/E3hxNp/i8t45sH8Iz+VTJ0KdGsqUEm7p+ev69umx3YGVbEOlKelpbejbX4HgfxH0iC38LzRRRRqk/iTSoSqIApDatZJ0HrmtfXbJRqnhdlj+U6xIMDgAC0u36fhXQ/FHTSuhaeuCouPGehx7cZDE61YZH5A07X7Q/2p4XwwUDVJnUYxn/AEC9/wAaFUjDHVdOlJf+TTPo4R5sFT/7if8ApMTiL22b/hIdMDAEJZ3ZU9QuY4xyPX5q0fAGjvqnxk0K1RA/njS4mU4wV/tGaU8d/lgbn2q5fWZTX7I7txaxujyM7f8AUD/2avT/AIHaV5fxa1HxLcwMbDwj4F/4SJ5Su2BpYP7TEabv726VDtGeOa2xOKUaE6kN05NfKGn3uy9SElSh7Sb0UV+e3zPmz/grZ8f9NS9uPhHpupq+oyeH/wDhCorCM7fs767GZ9dvi6kMDFYW1rApBG1r0+pr8YfCPgLw/P4c8M3S6bo8K2Oq6d4V0S0OmQtcW/nwJLvjbbkeWSi5HdST0ql+1j8VV+Jn7V/7T+vrdS3sPwl0aPwtduZfMhbVH0iGW62joGWfUlh45zbAdsV6P4Oidb34erOixJLeHxG1v/ckaG6aNSPVUMf5Cv768BOFsv4V8IsBXwkYPE1lOrOaim5KM6nLG7V7csFJrZTnNrc/CeI8XLE5tUot/u6SUUn30c2vNzbV/wCWKOV8YeGvCvjTRPHvg7WfD2g39hdeATLE+oaNb3U8pW41CBH8x0JDIF+VgQykHHNfZ3/BGj4v+FvhTfaJ8DGtdP0rTfHvhz7W1pboLS2m1bR7mXStVJQcGSZd7Ox+ZhAoOQBj8/dU8VWyPBJNIwt9Z8CaZp87K37xY9R8QalZysh7EJIxB7ECvDvg/r3iX4I618DvFUltq9jc+GPi74m0mziupZJ7zUNKvLGbUrF1mJLyiUqNsjHLmQnrmvW4/wCCst4oxWLyHGYdN18FWj7VLWFRVKcqTk7fDz0pO/MtmrPmdvmZVZUq7qUH71Plml3avf71pt1P62r7wrF4Yu5fDSDy4tF1O9tYQ3JEf2yZos+20pWnp+mKdJ8SssYKtGF+Q4z80YzUmkeLdD+LHg/4c/GDw3ew6poPxP8AA+neLtN1O2fzILozW6CZgf8AeTcQeQW5rqLGxI8Na45DKGRTuzgnEi/4V/nm1OCUcQv3iaUv8SlaS+Uk0fvdDEwxOFhXpvSaTXzs/wBT8MP+Cu+lXh/Yb+Ops5EEVpqHg261RPKEpe1/4SiASKD2O7yjuHZSO9fyS+Mre6m8A6dcyqY4xq0V9h2GCpzCgIz6EkD3Ff2hf8FItBtdc/Ym/bLs7pWMOn/DfRdTWRRu8h7fWWvEfk9AbdSfbOM9K/jX8T3Ul/4EkiWKCIWt5Zws0QOx9siLvDHtjsPU1tSw1GvTzv2j+LCNJd3B1Hr2St87s+N49XJj8vkulvxs/wAVI5bwCNt4TlDD5RLNt6NnAHPtzitT4ttC2kaes7SAxalZNayQOI2QvcxxsCR82SCcFSCCOtJ4cIiijjhLKMABzwSe+T/nr3rnPjTqKW+maBblx5tzr1nGEzg4jcSt+RVfzqM4rYfLPCPMIYq3Iqb9Lyskvva+Z8NGEqmeUnHv+n4aXKOqaadM8aeGfDDXUtxZaPse1NyQ8qrcw212VZ8ZbEk0vzNk9Bk1/Zv/AME1kR/2K/gbLAzBG0PU2bcAWJGtalkHPuG/Kv49/HOjy2nxge2knjfyNLgdpVURjebGykTgntgr/wABB4r+vP8A4Jr3J0r9iH4N3F0zrHb6Pqs+4nIkRta1F1K9eCG/Wo4TwqwP9q4VR5YQrzhHyjTVOMY7vSMbJelj6rhWfts1oyWrdJN6dW4tv5s/Qn4hxq3iO0yCzfZGGcEqAUTjP4fTmvOfF9sB8NdSkCttOrSEFjkjCKBgd+9fiv8AF79rX4z6V8V9X1Sx8aXkcX265NtYSIs2nW8aSsqxiMjOAqjofyr6H8Bft5N4h8I6b4V8f6PbQNqF0VbX7WQLG08nCh0PQEL+Zr5LIvHbgLN81pZFWqToV1Nwi6sbQk720lFtK/Tm5fU/TsTw7mmDo1cQkpRSV7PVaro9/lf0P0G8Cx7dQ05lQlVhTbzgfMgGP8+teV6nA5vdakKrlrhzy23AZjg4/DpXtXw2NnewaXqmnzJd2s9otxDMrDaR5eQcdu1eVaokQm1VmTcJLgln2Ahsv1r9xnCLxM7bWifL1It4WLe3/BPm7RraR/AGjNsy1x8QfEl0SxABzrl6qn6nZXw5/wAFO7gab+xp4/dTtfVvEXh/TM7cDnUknIH4W9foH4at0k+G3gcqDvuvEuv3AUkncG17VeT2/h/Wvzg/4K9XY039kewsQVR9Y+LOkW+3qXEFrqM5H4bQa/M+MZxpeEONr98HLy+OFv1OuEKi4gnFu/LKf4c3+R/LhcEsjepUY5554/xrPjz5BJ5w7Zx1XJPNXp1DISM4I5OcYHOB/OqUQIiGCD8zHI47nNf5uN2kOvZTuv62I2UknCgjPHOP60UpVgT0Htk8UVldnHY77xq4k0+zYMGb7GpJxx9wfr/jXrGgbI9D0YGMSbtLhBXqVzGOT79/xrxnxLIs2jafIH3r9gTGFxgmNcj6D+lepabKIdM0UeYwT7DCAMcjKKCB9cfhX2eWzisyqVEtOSPVdbH7DkNeLznFVVs4QKU1rbG4vJxfRWd7HcsI4JYN9wNuMPvDqecnjHY1ieONc8VX2gR211LJfw3L/ZIitvI92EQZZiBnC9F5Ofm471l+KruytNZzLGs3mLuLM4XpwRk/zr0jwt8QfgpZ2sNv4l+E+s6ndqmxtU0bxxJpUjt03tFgp154ruo4nDYurXyqrjKeEi1Zym63LPVbqnTqa2/upefQ/Ks+hKlm2ImouXvvTS6u+l2vzOI+AfiHWfBvjkahHYa+tncWZtb++0nTrmeTSgHSSO5k8tS4RHQbiBkBiR0xX7C+G/22fjNoUOjWGg+PrXxHoUGrW3kPJcrq0EbQOJTGtyjHnhTtJJ56V8OaZ4l8LzXFq3h3VfGeh+ZCEtX07XoxNbR4GI5ZUKb8cZyeagv5LPw54jEtrew6k98bS6uiLOGwl3j7UXeYRsRIx3r+9b5uxr7DBvMeAclqZjw/nUrRfvOlJx0eytzXkm9bOGl23bY5cBUlisTTwtWjeLez6Pv2/E/sb/4JdfHTxB8T/gR8YodcgjW6s9Z1XXoZrcnLHU7q4uZOSOcPI9fo58e9RvND+A3hFNI09NQvo/FOnWptyfJxLKqTDfjn5jsbDcc571+Cn/BHP4lJpvg3x54flnaMatopuIoiNyzuszDj1OHUV+3X7Sfi2PTfAlr4dubqN9U1TUNA1rTmgbMEWyQwSRsBykoHlEryOT2xX9K+HOb1884FyjN69XnqSbcpO124Lk10tovv+dz081w6o5vVpUo2jeDS+78Er9TxXXNZ/aB+Jl8PAb3T+EfCgsw+raloYBniB4Mfn9F4yeOeDyK+m/2Yvhvofwo0XVY4dSv9QM9y11falqV+1074zlmdjwT39K67QrT+zvh5FDbxCW8nsluLuVlxI7sobBPXjkcHtXhvxL8bP4J+BvjK7u5otPubm3ksLVEcQbTKSh2EkHPzdeSTX6DiKNCWX4mpLRKTu30jvKy0S0V/Pqz5OtVqSk8NQiop2TS+076N9fxPGf2zP2nv2cxpA0e81218TeI9A8QWN/Jo2lD7TNLDa3cU10m/7oJiidcEjkivMv2V/il4D+JXib4keNfAXgs+BtC1NblodKMieZM9l4fv5nmdV4BbzV4HIwSeTX4/fElfC97qFzqk2q2zsz/6Zb2cizXRQlg+Fz15OfrX6Gf8E7rCyl8HeO30wypHFpPiu7tfMO5lSHw1aRZIx1Bus5r8JpcZ51jeOMFlTjQjg1TxDiotSqu1GpGLcndxXvtO1k9Fa17/AG+WZRgKGX1ZU5Tc9E7tqOso3VtF9lNXvY+wvjfoNlrnjz/gl3DLeXVvIfi1uWG2CbZ007wwdaBIYHGZdItkJH8Ekg4O0j5Q/wCDhmyjGnfswX1vDbjUbe98QW0N8YVa8hUWmlSIgfOSgb5ih4JANfY/xRgEHxo/4Jb6Y7SRhfHXia8WMJuWQweA7vO49RgSEjHpivln/g4Os0PgT9nnWG2A23xCv9NjJ6kXOjCYLn0P2T9K/b+H6nPxJlWGrO8IU6sfk5VP8z8yz9J4fHVKbXvVr/jT/r8D+LTxh4b8b+F5pRZWOna1bifyrSCO8eLVbkk4RBDtKu5x91GPUcdBXtnxw/Z5+LnwE+NviL4HeKtHhTWfDGmaJqF3f3d6mmpJJrGhadrLQxxtwTA1+bZjuGWt2xzkD6S/Z1+HcPxd/bC/Zu+HV9DDc2Xiv4y6Bp2ox3bCO3eyj1CK5u4fo8MMoIXliwHXFfqn/wAFqvD9to/7cur6ysMSnxh8O9J1WQrEEnV7RrnTmGfQpaRD1BHWvMoeF+T4zjSpltPG16dG3OopwkvdaTheUHLllz66trkVmrs8x5hWhlCxkoRcr21uu2u5+R/7Cvw3n8Sftq/s3+BPFp1GCDUfidb6rew2N7EruukQz6sm2ZVOB5tpbhtpyVcjvX9z9/bJ/bLyM/z+XFlcZIJRc8/jX8df/BLzw1feK/8AgpH8PdSe2mjs/CdnqurWkUgIS1gttFuFMhz/AH5bmNc9yQK/sY1TA16WMkAsseQXAGRGh4/KvdweHpZfXxVCg5ezhOcI8z97lhyxu9t2pSWi0a0PochpyxGGpzlbmert8vyI9bjVNQ0WMkqJI48dCR87Hn68flUZg3a/ebgTm+bbgY2gSEf0rQ1yHdr2gQ8nCQnGMY/i69//AK9RQ5k8QXgPAW+YdcEfvScfjjtUqs1SWv2f1PZlh+avzJdX+h8Gftw+M5PC/wCzh8VNDsZTFrXxR+LEHwt00o+JWh1C6nk1WTJ7Jp1rqBJ7cV+Bfwr8U3Mdz8SPGJhYHX9W1DU9KuV2+RHp/hnTr3zhuJyo825tgqqDnB54Ir73/wCCj/xhivfiz4i+HlvePFpXwV8Na/4+1mRcmJde8RyyWGnp6eZDZRTMo6j+0D0r4K8R6Svw7+BFpCrbby3/AGadR1m/UDbMt/4lv4I43bvkxXDLz12V38MVJ0k8zjLSlSrVX8l7OP4SqfOJ/GvjxxJHF8bY3JaNpWoLBRum7Sr026z335pYePqz9P8A9kZJLD4UeE9Kb/XW/gTwpdzJwA0t1pYvJCR6753P414tpWsRX/xj1jRYyzHwt4u8SJPAHIVGulS5UPz0ZZkOD3ZT6V7n8DHXT9R1vw2Nqf2N4P8AB21TgbFXRTDgD6wkV8Z/B+/mu/2t/wBq3Tbx/N/sv4pvLbqBnyre50Tw6iEc8cu/5Gv0mWKeBpZPgrfxaqpens6dSf8A7isj/MzLcvWYZ7xVm8l/Dw31i3V+1nRp/lXZ+PvxSna38MfEWOXCi61jUdR2Y2hSWnUD8gAM9q/pP/4IH+KW0jw58UvhVeOqvrcy/FCwHQ3Ezm2W8dR0wY9RsgMdoCe1fzZ/tGQpp/iDWfDhAWXUfE8+nLEeMIjSFy31Cj/vqv3J/wCCVXjK18H/ABV/Zp1sXCxQeNorT4c6uM/ITrOgCG0D9vmu49OwPXFfzpk+CpYninOKTfv4bDvfupub+fw/Jn+oXDvEc8ixnCmMi7UcZilTl0Vq1JUo38ry+9J7pH9W0MH+moQOPKYEZxj514z71euLYqIiFx+9Zj3PGc/yq3Bb/wClJkHiNmxt28bh/hVm6iJVAMH5nJAHX52/rWEsQ3UVj+28RRsuW3VHPaPEQ/iIsD82tYGOD8tnZiue14eT4S8SyNksLPUZR8u4YEcg5P8AwGu00iIldewMbtccYGOf9Gth1P0FcV4wYR+BvFTdQNM1X+LAGDcJz+WKUaqfN/XRnR7C1OEV/dPl39ivx/rnxF/Zistd125a6vbPxFrOnwzSKiukENtYNFHtQAYQMVXIztVck16n4qgzoHwxt+ofxZpQIBxzFp17Kf8A0Xmua/Zh8L2fhz9neaPT9J03QoG1TWp5NP0qIxWwaSa7CSc85MUEIPptAHAFeg+IoFa1+FduSAx8TeZjHH7nRNSPP5gfjXtZ3OksyxVPDq0fapJWta8loTkWHnDBUXUd5ct2/SLd/uPKPixEq6X4UiIB874haGmMcjGpwSD/ANAH5VT16EDVvDII+5PdTHcdxwtpImP/AB+uj+LcJI+H8GwMJviJpZIB4PlvNL0/7Z5qrrURHiPQIxkgWl7IRjn/AFcS/wDsxryVWvjqz7Okvud/1PqqVNxwVK+1qr/BL9DibsY1uHgsF0m7bAOCcy2QA+gya3dH1DxZ4L+D/wAQfjjqtzPo3wwjh1DRJ72aa2jtdRtdIiu7meWIEeaokaHUU3H7wt2ABXDVheJ5jaPfXUMlvHdf2VNaWrXLiG3E09xZw26u3YNK0Y/GuX/4LvfEjwr+zd/wSy1L4ZaVcW0HivULDS/BFhDauIGsbjW4JNJLmMf8tJLKXW5xnkDLH7wNdVXOv7Np08NCmpzxM3F3jdQp04+0qS6WlzeyjGV9LtWbaPzrjLPMVgM3yrJsDTUnVc6lS9/dpU46vR6N82l9OZJW1R/JH8DPEWvfEL4f/Gr4h61M8mrfHn9oe0uzC0eJGGo6k+r3I3/eK+TbIgHICxD1r9PLXU4bHxPpMeWSLS9RaxwxyI1g0K0LfT5pWP418Bfs5eHo7Pwh+zn4ZVVB1bWNZ+Id7AFORHp9jbabAWHvNPdY/D3r7EvblZpfEWsgsY4fE+u3CHcPlSLyLTk/7sDV/qvwDkNLJ+C8tyRttQw6i7/zShFP/wAmU7eTPyd1Xias69R6zbb+bcvys7ngUqTeI9M03Tobe6vZ5/hbod7DDZkm5Uw+JdXk8wY5G1Yi5PZVOTWx4yLw/DD4M+LHRpf7A8W+CdamdjkSxSJb21wWPoys1cXp/iBdCs0ukmuoLqP9nLS4YZLGQwzRyahqPiCMFjkHYfPw4zypYc9K9p8W6VHq/wCxLYavCP8AS7X4faZqUbKMOG06dGLY65CgnPote1iKtJZtWbjrU5KN/wDFVxS+7Q4W4xndrfT9fXr16bdz9mv+CeviiXwd8LB8A/GNpPaa14M1uXxL8OtdNyTofjHwt4m1LUHsksYNxWJ9N1CK70uaBFCo8MTD5Zkr9S4bdT4U1NiF+eJQwxjdyM/yr8iP2ZPCkfxR0n4TePtD8RR2Or/Di+vPD+uaTcXb2cGsaHq1/oviiPaUBZ5IL6yjaNGIQq0mecA/sRdMq+Dr2UDHyLgdidwOf0Nf5n+IeAhlHFGLwKfvRxM1btH2l6f3wab89fJftuTRhLJ8LUg170U2tdHf3r3XV3tq9Op/Pd/wV+n8Yn9lT4j6f4dutPtfBWqfGTwBoXxg82/ltNa1HQFlvrs6fpwVCDJNcC1MjMy7I4iRuzivyZ+Mmr/sRp+w/rlj4G+F3g3R/iDr+r6Z4f8AC/iHStcfXfFtncmWC4e7lmkJlWNVgu0kDYV/ugAtkfql/wAFXdZNz+xt8ZLgY8u9/ae8HaFH8wG8QaRd3JB/EE/hX8odpfuItZ8NlEis5Nat/EZXOHlaOKeOM8cbVNxNx6la/nXPuOcdkOc5jgMHBSWKpTpqT3g1OrH3V2d3dPS/va2s/wBQhw7l+JjRrY+lGTtCL5kno6UZJJ/Zervazemt7MytS1ez8N/2ZaBby5uLpZZppYbYG2s1hKhTJIWxl9xwoyfl968N+KviKTW77wvcQmX7JEHliif5ZPNLxHc3GBkbcdeM16t8UNStNN8KafJAb/8AteVrxJ0uYYjpRtcwJaNA4PmGUyG7EgYBQqw7SSXA878GwabrNrJFqVpFeLZlGtvOBLIypt3Dn1rx82zjOOLcpp8BSxiVSvThVbcbKPJOMlGTV278ju7btaWR+GZ7l2AyfiHEVsJStTpycUrt6OKvv6n154Q+GXiT45/FXxR4f0N9Ol120fTSLvWdQGjWKCeaPR7dXutpCGS4urdFUjBPORtr9vfg18avE/7PX7LPgH4LXdgbbxJ4WttT0fV/NnWZLGQ6ldyMiSglZEBkIRlJDLgjg1rf8Epv2M4fiJ8Cvin+0jqHjS48GWtv8dNW8O2tpZ+D9OvLnxBZ6NaaVczldUmdJwhvEiXySJYQ1uWEZYvn5+/aZ+KOiapr2r6No1papDp3iK/jjuYflfyvNZIkbHXAX+te34s8W1uDOCsTmeDxkaWNqzqpO15TUpX0e/Nazv09T7Pwx4bw2Kq4fHVIOWne0Uk0rW9Y3+Z8w/Evxrquo+JV1B5lH22I3DqV+UFyxPfivSfhxJF4tu9C0Ka1ldZbyOafyQWAVEY5z2GSvPrivmnxddpLc6TI7cPp8eMcnqPXuP8AGv0C/Y7+JnwR8BeHPGLfEK6gg8XancWtv4YnvbcmyaNFyyGXojFt3cZwK/ifwuow4h8R8twmc4+FHDzqOc51WlF8q5uVNtLmm0opN6t9dj9OzeccPl+NlSpuUk1FcvS8krteXU/eP4BeH08P+CtDijeV4xpQ2RXUhC7fL5OfYdB3rB1qxzJeRjlTP5hZSBjcWH8+mK81+FP7WHg2XU4/DniPR7vw7pqaWf7G8RLtm8P6juh+Xy5xwp9jg89K9Kuta0vVoJ9S026t9Qs53LLdW8iywR7QTzg8dOh71/rXlWNyrHValLLq0ZxpqMXbdW0232+/dXR+MVqWJo4eEa8bN3d+/wDXl9x4R4Ystvw2+Fq4DiebVbxR0EYl1TU5M59w2fSvyS/4LW6gLT4HfB7RkDKNV+KV3euCcgiz0uVfy/0sdK/XPw7d+X4A+CEEgdRd+FjfISSw/erPOWH4yZxX4ff8FuPEkVzp/wAA/C8TmWa2u/EGuXRJ4PmR6ZAmB64Ddq/MPE+vTwvgjiJX3w9COv8AelSX6npRUlndaT1V6r+/mP5+JgGjJJAHfAx09P8A69UECmKM5BJJyB1+9V2QZAz0GSTjrx0/z61TQ5ECHopLZxnHzGv863bm3/rQ566V0l/WwjEZPzqOem08UUrAEk4HJ9KKj3e5xXfc6HVpBJ4c0p+cCwjyS2dxCYr0e2m22Glq2RstIhksWzhBjAx6+npXl0z7/CthluUt3jwR90hjyPyFegrIosLExyMrR20asOT0UcivqMtaeIcnrenE/R8prf7RUq96dMx/GdlDc2F3fSKRdWcaSQybQSQzhGU56g7vzA5rmvB2i2t7dafPdRpMZ7wAxuoEXDYwR6dTiui8RSltG1JeSr2wOc/9NFx/+qtDwFbI1r4UKKfNm1CZnKjnas2Mkegwea8TN48+KxFTtFS/GK/U+aziMZ545dJWf4HuWq+XBeWsEMMMEEMIUJDGFQDA/hA/zisp5Gk1NHUphU3HAxn6DHvWhqjl9XcljtjjGTnKtgAA5H+eKqafbz3F7IIIZJJFTKpEhdyFUsxIHOAASfQCvlKalOHLFXdz0ack8RGz0XyP2k/4J4+Nbrw5e+E4IJvs8mo38OnyPGhZgkkqnJHcAj0r+mv9pUyWXh7wl4tlWFtF1KWzljtng87yZbSQOJsn5gdh2sAcEsMivxj/AOCdn7HtxpXw18AfFfxmdt94phtdQ8L6LJGfksyyuLkkEfNKuMHoF49a/oA/aN8KpqHwE+HN1HbyXVpYa4dMube5i3ypExKqysvGCY1wT/Dtyc1/f/gpk2fcP8FZdhM/hyPETcqcXvGEoOUeZa2crJ23S0dnoeXxFj8G8aqmHd2pKEn5vdLvZq1+9w0n4y/C+fwKsy+LNK80WCrJHPdKrr8oypXOfbpX5of8FAvGvhnVP2fLS58NeMdN+1prUQ+w2N1vmutz4aMA88Bs5/2a5/8Aa9/Zu0/w98OW+I/he9XTUjtNmo2huPJS5DDCsigjD5I+v61+GnjTU9Tlgsba7vb57VEOyN7l5Yy47hS2BnBHFV4x8b4nhPhbMsor4NyliacoxqRqaL2icOa3KmuVtu191a9jw+Hsuw2PzWni6NVtwldprrHW3zOLl125F1qCmQyeYpjIZss2cYGfWv3n/wCCasck/wANPiKZn2fZPAfia6WdG+SCS6tdJtQPfK20ij/dNfz0tuN85CmWNZBuU/cfPb+tf0L/APBMXTbjUfgn+0hNHL9nbTPANzaWFzt3EkW1zeSrg9zhR+Nfyv4F4qpLjvDUal2lRr+fTmf4K3qz9SzH2SwNaq3azj+Mor9b/I+4fi/FJH+0x/wS8tCwCQap8QLpjklpPL8DIq5HbG818w/8HCrAfBz4AKR8zfGoW2f4CP8AhG9UkLE9iPL4HpmvpH4lajFJ+1X/AMEvtPMkc10NF+I2qMm796Y38IWMSOV9CS2G6HB54NfDX/BxHrS2ugfs2+H573ZbX/jfV/Fb27OI1WOz0eKzWQscDhr2RcjONxr++Mop/wDGSYWa6e0bv/i/DR3P52ziSlgayk9HUdreTj/kfjp/wS8sIfEn/BTH9mK0jt2vrfRvFGoa/Ow+aOI2WialOJN3+w6xtk9Divs3/gttrtjfftx2FlHeaa9zZ+ADo8/2S9N09s0GqX7RR3aFQIpWSbcEBYFCjZGcV8y/8EUNS0Kf/gojok+oRXFw6fDnXo/B95aTKttbXTJarcSXH94PbNeIu3o7LnNXv+CxeqWV9+3t8SoNGM/2nSPEsmkapgs0I2WmnToxYnhv3p49Dg9K1qZljI+IGBzPDYlQpOrUhOnZfv48kkoQbTa5ZctW8XFuMG2+W6fpZXk2FxvB+aVcRK06GHjVjf8AmeJoUn1WvLUbtZ/qcr/wTh+K2i/BT9rPxn4z1zT5tWiX4Zz6JapazpHN595d6Xs2kgghjEFbpgMT2xX9Kj/tL+Hn8U29lqGlp/bt5axX66fZ6mn9nR2kmnpqAn+1yqoXMRwEIBLLjPev49v2f/FGoaF8W/EFjYTWw1HxD4fTTdOnvlBt450ntJgxk52EbWIYcnle9fY/jD45eK/hF8X/ABJofj6ws57qSwudBGl20r2unaQ93EEW8hVerxNKSIsgEgDgE1/NPi3xt4u0PF3G5Lw1jIYDJIxs8TWoU6lGnUn7zc3Jc7qfCqaU+SzblCTaS/qzwK8JuGuMPDvBZ3mD5Zp1oyak+abhJcnLDnirWklJ6dNVrf8AoX0v9uL4Z+LNbi8YjTtQ0z4cabr8nhaHxFPOlzqVxc2lo1y0x09ASsMgjdIyrliQCQAa9H8M/tGeBNQ1zxBfSjV7O20Swbxbr0dzbwmfRNJjZJXv5wspBQJMrFULOAr5UbSK/mxtW8ffD7QvA/xKvYdCm8C+INVubjQYYb8Ty6wbS5iUWU0IJ8vaGeMMQOWIzzmuo+MHx68S+JfCHxA134b+GP8AhDtC+KurW/w8F7puos0umjVTLHdaW8o2mXFtFMrArsOxSBwa+OzT6RGdZ7mOD4U8MaTxOJlUpU62IlS54R55JVPZ0ouHuQdoynOXuqTd21dfoPiH4X+GHDXD2ZZ/lcZulg8PUqyqKr+6Soq7U3JybrT1bUbR5lGMYxv73l/xz8dv8Xm+KXxHjSZdQ/aY+Pry+HreRiZxopvvI01COoCWcEXA6eaa7j9sOeDTNH8a6JbsNw/4QX4cW0KYYNGJ45JET0OYZM59q4zwpp1pr37RPwF+G9rDv0f4e6adfu4MAp5ioVjDD1AiHPvWb+1Dqr658QNGsDP5w8QftP6dYCBP4Y9OS1Qr7gNKzf8AA/ev7ppKOC4WzepCyahDDLtzOPvNf9xKzXy3P+favmmIzzjjD4vFt89WFTHTvuva43DypJ3/AOofB3v5ux+rPw6uFT4s/EmJCVWPwh4VTjj/AJYapH+GQgr4s+Ek4h/b1/bGsgpChvCmp5JOzfd2mno/T2tlz9RX1d8P9QQfGz4u26jcYvCfhJsHgAka0CDg+gHFfJ/wo2zfto/tn6wAVb+3/Buiq65wxh0yGUr+ZHFfb5xerjeH+TpmFW/pHDY39T+UuEoKlLiz2i0eT4ZfOWIyy34Nn5lftTaLHB8bdcE0QEmneJLpoXVsKnmt8wA6cgrzXrn7P3xxm+Ftn8BNTWVo/sdz4V8eWU2/YEn8KeLTb3y9utra2+fasX9tHS20/wCNfiOcBQl5fC8jJHIBCk/qT19K+Xrxj/wq/wCE18r4m0Pxb4u8OSsjHJhkuLK5VGHoC7t+Jr+dM4xVfh7jbOK2GWr5+Zd1KrQg/uhJta9D/QnhGGHz7gnhetV3hKhNPtOnQq1Y2/7i043738z/AEjbv41/Ce0Gn3o8Y6bqUGqxSzWKaGkmt3QhiYPLPJDCrPHEiuhZ3AADA812T+LPB89vJfweKNBuLH+zk1JriHVIpEWKUK6OMHJyJEIGM/OvHNfzl/s1/tQaPrmm3XxA+I81voF1rfwhg8OWF5L4WVrfW7xdMsEijghRSsQm8th54wCqHHLGux0P9pa3stH+HPhSEQWWmaR4wuddi/tbR5bW3YxXEaXLX+oDb5sLCRVZUx5SwAjkDH4HxT4zUI8UUuDfDnDPMMfKo6PM3y0ZVLqPLGUHOStN6yqxpRtCVnK94/7dy+j5l2dxw9LhetXqVHClUqSfI6ahWpuquWXLFfu0lGTu+Zvm5YWUX/QZ4QvdO1vT9R1DSbyK/tbjX5kjkhYglljhUqVOGDfKflYA8ZxivOPG1xay/D/xusd1ayPbWd/b3aQ3CO9q0s84CyAH5Sd3AbB5r8LfiJ+1ppek+OPiYLHUk1a51SOO68N694b1S/tdN0S4aaOM3+nYZi0rSeSpeQ/djYZIrpV/aG8NeE3+EetReKdLuNYu9KQ6/psly89tLcWV5vjn16KNvMkkkl/flW+bGFzg5r2eNvFDDeGXDtKXF9SjLO5wfPh8PKpONKaai/aSUJOlDmafvrmtdR52lfozP6MuIyzAUMRWx79tWSdKkqSk5NQVRw51UWy9zmcIpz2XLqfrL8D9e0VvgTd6UmpacmrxrqFy2ni9RrkrIb4I23r8+PlHUg8Zxmuz8WLBY33wuN7NBZW8Wp6jIZ7mdbS2BTSZ4grOxCg5mHHXLCvyJ8LfGn7F8KfjlGuuwx6bomk6X4tt7q7vDYXlpd3M+jpE1vbn533s7dMhFfnlsV4j4W/aS8O+PfiP4S0f7fHB4Un8PR6fqsGueJGutMuNSuoHs11y8My+VHMrvO7lsYWNR5nAI+4zbizE5TTzbPeNoU8DQp4mXsU5ylOvTjWlCEoUowdSTklCVoqTtP4bqz8PgL6O2YZvwlT4jxmM9jhoUKc5e5Go7VMLTq3/AIseVtVLRTTbau+WLUn+0vxWh83WPhnbLnEnxAtNoGCXCadqUpYDuBsBz0pNStVn8WaSEZHSHQ7y5EiMHj/1lpGfmHHcivxi1b9ouCx8Oal4RsvGZ1zVvDniO00rRvF+p6kbmdrK2EkEFjaFd22OT94zuHAKELhu+b8WP2jp/CfiOF9Ym09rfxH4Ok1nw94Pt9UTStE0uW607y7K6mjT92GRYluBASd8gTIBPH5FwB454rxA4sxeFyjJ5RyenUanjalbkp05RivZQqQlRThOq4tcilLk5oNt3aX1OVfRwzfM406dHF/ulGooz9n/ABI25uaEJVIt80ZRsm1az5mtL/r3LpsV54o0qXUrSK90fTdU07WNa02eEONWtbTU47mS0G4FQZjbom7Hyhtw5Ar8GP8Ag5G+M3ir4xeOfgj8IPCuiaxe3HjPxlffGPXdFsYGu20nT7S1tdA0FLl0GxVRJNTJdsDdGxFen/Db40fEfRvh03xS1D4n21hoC3aeCrvz7ya91vxYLwtPBIY5HbbJBFEdrpt2I4ycua+MPiZ8Tk+P37Svj3UNOeZ/Dun+O9M+HPhyF7p70RWOnWtpPdIZW6t5s17vIAXeGIGK/e/o/wCb8PfSA8ZF4WYSdWnSw2Fr4mviYpNRhGrSXs6alZS9tywvVV4xSSSm7pfz79IHwywnhjhKufU8VTxOJk44OM4qUeX/AJeThJN8qacb+7zXVlKUWuUrfDLSNO0j432/h2wtEtNL+Ffwc0jRZIEcypb3OoTPqd+dxPLMJASfbpiug1TVBY/BXW9fmchrvwxq2poxfJeW9up/LA/76FeafDTxD9v1L9q34leduhm8QXujabMOVaOyt5NPgC/iYunc1a+NWo/2J8FfDejbwv27QbS0kj6sxaJJTj1GXJxX+1eV4f2tGnbROcPujGpN/hNfgfxyn7Ok+Xo/0f8AXY8O8S6n9m8YXPh7cF3/AAT8HaZGu7nJvdSlIH18z6819i/CmZPFf7LmgeF5H3i+8F3mhurHqZhdwr+O5ovyFfAniq6WX9orTtLLDZL4L8JWewdtsF1MAfzz+NfWn7MetkfDbQLRySltFdTlD/ELa/RnH/fO6vEwUI5hWxns9ZUqifzjWxN/wmcFXSopJ6rl7dtD7g/YC+It+PAvhi5jvJFmk8E6Rd3kYlMe+axe60683DPXdDEPriv6HdE1w6x8H21MgjfZI0jHk8AnJP4H86/lD/Ze8URfDzx1ZeFriQpp9v8AEvxj8NiqBisUd3NB4g03I9NqMoHX5jiv6gND1/StN/Zb1XU1v0m8nTZZyjOFCRpExGDjPHbvzX+eXj/lVTKPFTE1p/BioYeul2svYzf/AIFRk3tuj9s4QxCxnDuHglrCpKn8nLnX4SR+TX7RP7KnxC/bb/Zq8XfDX4d+KPCHhTVm/aks/Gl1qfjI3g0qa107QZrVoU+zRySGQvexsMrghG5Bxn+Pj42+F9Y+BXx4+JHwX8UWP27xX8MvFt/8PtY1jSZvL0bUZLOfY91brIFlMMgUPGXUNtcZAr/QA/ZYhdPhGl/CXMuu/Ee/vC7jOQkNtbqR9PJYfhX8LP8AwUb8QQeJf+Cgv7WOswzwXUEfxh1bT1mtsBJP7OEen8Yxk5tjk9yDmv5Fz7IsHjcHl+bTbVetVkpWejg5Tns7paPda6n6JxnxBj8kqVaWBlHlg6aV4p6xp2/BxPObz4eaf43/AGW/2gvi3Noshm+Dup+DvC1hqPmkRx3PirWp2Z2Tu0VvpFxED6X/AKgV8r/Dy48udoHJKzxgw4PBywBz+Nfst4H8PWHh3/giP+1P4r1HTN178Yv2lPDNlpU86FfNtfD99p1ussbeiTyagoxwCW96/H/QtNXT7q2ktUQ210UIUkhY95UEjPQ49OteJiMonhuOMDmeX29lDD007b2c6qTatrpZX3vZ6n5RnNatiMNSxeP/AItZObdrL4mk1bySP72v2Q/CR+Ev/BJj4R6MRFZav4u+GHi/403iTu1tPO+sX2p6ralSOreTc2Zw2Qdqr0wR/LR4n1J7zUtSnldmnub+adpCclizMT79See+a/sI+L0f9j/sgeEtJtbsaZF4R/Y40awhitHWxe8lbwzbSXcPl8bo44jbhlHOZ84wGI/kE8K+CPEXxF1u90rw7am6u445LuUEnsR0x9fyzX579JfCY3MMVk+TZfTlUqTjWcYpNttzjayXXlS6LQ/bPDmNPA5BRr1GkrQu9rOybb9L792eU+KLkY0MiQKTY4YbCyLhmGAfx/Cr1xLE/h8q8oGy7i2x4yWyhG7+VZ/j/StR8P31jo2o20lvqOniSxu7eQFTDIkhyCD9RWZqJP8AYyjeUYXcKhRgl/3bdu/T9a/lShQqYXMaVPEwtKDacWmmmtGmujWq1PTxkny4lX3lv397+tT9dv2A7bVvin4X+I/wqk1W2lguvD8kemy6iy3L6IHTDSQhznJYAKOQCTgV7p4C+EXxe+GZ1yw0Hxbc28ukea9/pGpu97p2oQKG3NDuOUYDkdsHp6fKP/BMD4f+KPEXxQi8WadfXFnonhiVZ9ZS3YlbvYVkhhkUA5G/YcHgd+Aa/Wv40WE9hZax4l01pJJLW1uftwUukiIIny7jowxwc46iv9LvBLL1nXBOF4gzWjOGJoRlTp1FOSlOjzcyas1onpZ327H51m8lTxP1Sk4yjJqTVtpaXT9bX+a6nK+HnZ/BXwCgnVhcx/Di2mljXBCk2MR2/UCQfyr+eT/gstry3vxh+HOjqGjk0nwhdzSx7s7TcXaqCT/271/RJYTW09l8GIrTa8EXwks2aP7pVxYafGwP905yPSv5mv8Agr7dE/tQW9iSoXTvh5ppCKSuw3Et3MQR64K/nXp+N1V4Xwbp0IvSX1eHrZRl/wC2HmUVCeYYir1tJ/fJf5n5TtnYG42heufX/GqEXYk9I+Bj1J/z+NXpW/dNtX+AnLdD9aoQ8eaGUEBFUEk9MZ/nX8DyfvJHJX1abHFnJJwgzzjHSioGmXcctznnJOaKz5fM47G8oLeHbZOuwuDgcLkk4ArsvtLCztgjI+IEClRt3fKAQK5+SEJpzQrgLEBtwOTjP+J/OprCaIWJiDACJAwLMW27cq4J9iAfowr6HDzdGpCEtPcS+4+zwtX2U3Sas3BL5xH61Jv0i+jyBi1yBggnBBOPy/Wuw+HRhaPwwqk5s9OubiQkblLvM+0Af981ykFtPqAeCC1W5Hk4mjCtKpUlck4zgc/hnvXrVhp2kaDY2R/sLxHqOpWDtEH00paaG8e4vFNGSnmknPKMB0rhzSliZ4etiaMHJNRjom+vNfsl7tm/l1PHx9SE8yjNu1lv+H6l4TyJqUzO0iEW5BKNuI6EZz/PtX0r+zj4o8EaBD8TbvxdJYpd3Pw91Wz0K6u0DtDdT2VzFDsJPBLMvP8A+qvjDWLvxBc6jJcadBIlvIuwW9xMIpVPdWO0Z/lWjomkaneW96t9Hc2tz9keSzWKMXsV3ICNsTEMNofLDe3C46GuDhzMsRk2Z0MypU4yqQu1GdrNtW1vta+nmP2tOc5Qm2k9L/qf3P8A7E3i/wAOar+zn+z74rl1e3nbQvDulaAlm5aRtMkt4IklaT+HYv3gDgkMK+/7fxxqnxJ/Zu8ZxtdSS6r4C8e6lZ6rDDYtNcW8Zv5bmIm3B3Dako47bTxxX8837CP7Yn7KHhr9nn4YeFfir481L4efETwXoEeja/oo8C3N7Z6hNZyP5N2t7amRLoyR+WQZAjL8yleMn6W8Q/8ABQXwd8LvGviDxV+zp8Q9N+JmjeO7sQeMvDHiXw3qWiwXMcixo16r7ChkQs8mF2thSBnpX99ZVxzkmLyfJ8WqsJ1KVOk58rTcWoRuuVNzvvGyi2m77I8vMMseMjiYUKsVNz5oczSWjuldpJXTbu2fq7qngXQvjL8Mrfwl4nmjl0vUrHY0zRyxGJyuQeckFSFPTIxX86H/AAUE+Dnw5+BvjrQfCXgPUk1G9fTjf6vGlybiG2DMFAAzwxO7HGcA8Cv01+H3/BTLwtouhXY8Qaf4YnurV5JYrC0vtRtvtWPmUp/ojM2eBtxuOe1fiR8d/ip4L+LXxe8SeOPF/ivUPCWjanftJG6eBfEOuCys42JiitSLcGZ/nb7zICckkCviPpD8S5LjeBauHwGH9vXrThGEvZSvSgpOc58zinF+6o2bt77Zhwvgcfgc4lVxdWMaSTdozi1JtWt7ru7b7dDwi2sHMTXUqqqmQFWUksDwFDD0zjP0r+g//glR4u8P6d8Kvi34P1S6hstU8X6bqGm+HEuQ0X9t3Umm3A+z28hGx5VVMiLO4gghTX80fxo+Nvgmx1VfCvwgXxnqmjOsMzeKvEGhmwuFIQbx5KAhGLZYISxXIUsTk19EfD39pfWrDwJpvgm48W+JY9BS4i1+WysrprfThqLRoJLxFTbJDcDYil02sCgweK/mXwjzzLsg4yp4rEzUIfV5xvL3U5S5fdba069/mfe4908blVaHM7NpPls5Lzs30fR/M/fHS4fFd1/wUH/Yhg1GK8aa58G+OZLJ2RyUSLRrS3aJQRhUjXaTjAAkOcV5H/wcYw2Ws2X7M048m6m8HePNd0K9ICuI7e+03S7yzyOvzvaXyg4wTbv3Br8svEf7XfxE8S/Gj4C+IL741eNXuvhtoviE+GtaudeubPVPDMl7FZRv5V2u2Q+b5CK4dmEgUh8gnPL/ALaPxz8YfF/RPA+o+Lfifc/ErUtN8TSjT/7e1hdQbThPb3EjqoRQVUv0/hBbAAzz/b3DPFGU5pn+H/fQqc7fJacHdTsm7Xu0rNJJau97WPyLiXATxVGeIh7sab2s97QSd/Nb9r6XOt/4JC2MOlfth3fiew0y5urzwv8AB/xF4pme0QobS3in0uGafYPvBFuTuIGcEntV7/grpfeA/Ef7fnxXPg2S+0+8fS9E1nX5r5B9mudTudG02Z7qDbjdbXETw4LZYkOc/dr5Q/Yu+JPxJ+GX7R9h4v8ABni2+8J+INU8Lap4ZebTjBcWcun3Nqz3FkUljZWjk8hNyOuSV616L+2Nrlxr3i/whfeJJ7jVdUu9Lki1bxIiRw6ksKmOCxjn2gb4olgaJOBsRVA4UV9TjaMMbxxlreH5aeHqzqK6t7sqNWk27P3X717tOy+9eZh60qPC9d+1tzR5Grt837yE7Po0nGLXd38r/n34s8Yjwj4hml02f+ztV0yw+2Nc294rQxTzyQLEFYqpZdsUhwTn5h6Utn+0C2o3PiXWvFl/B4p1vVNNeyh1LxHJ/aVxYmQDddRl2yZlwNjsTt4x2r3H9mz4XQ/ET9oLxrZHTY/FHh3w/wCDIY9Yknsf7Rs7SeRybSN8gqZD85HsjGv0Cf8AY0+H+p7mPwztg0nyiSHTltBz36ex61/MfjZwJxp4i8Q43+zKzjgXUcXSUpKEpUZygpPlTjJpK17KzufsPhvx5j+GuGaWV4epaneU9v51FvqmtV3/ABPzh/Z7/aZ0258ceE/D3xP1W+1f4eaNqyXFzoqXxuVtoTNG1y1pEzhBIyohzwGIAJ71734I1yy8TfE/xJp3hvVLi++GHgzxBeeJvDVvO6mR5Z/NSz+1quUW4igkcELkAyNg819Fz/8ABPPTb6VX0nSNN0iQPhBeW0EqJzxnByMY6j3r5j0mGw+Hngr4k6vay20wfWL+wsLu2QRRXi2kj2MDR4xkO6MwPOQ2a9LwV4Qz/g/EU8qz3Ko0aNBzr/WOZOU4qCj7F68zjfknZpJcqXkfH/SQ8Xc0xHhJiOD8BXtVzKrToSjG6TUqim3yvTmfLZvm1Tsz6x/Yu0xvFXxg+IvxRuCWsbO5l0bTrpl3ALEvlqF+pUnj1rw3xNJJrfxp/Z7sphk618cNc8TMXYuXRbsxxHn/AGLNPyr7J/ZL0mP4e/s6W+qXKCLUdXtrnXLh3/1kmVdlJ/75yK+KfD6zXf7Qf7H0UqsV+z6hr8pILb/Nl1ScsT/wJevpX9ZY3Dyw3BOBoVP4mIr4epP1q4qjJ/hK3yP8pMtx1PHcWcU5hh3+6wsJYel25MPgcftv9uMXv1P1L+GF3He/H/4+bpQqWWh+E7RU4ySY9Zc4HXuK+fvgvtPx/wD2u9T3oXvPjLpVuGYneY7axSAZ/wC/ZH4V2vwD1pNQ+NP7UOpfMyx+JNA0ZDyxHkafdSYA/wC3ivM/gFc/afHH7QviANui1L42OAwBw626yZ5+jr3719dTqRxVfKp3vy4vGS/8B+s0/wD24/CcPgpYH/WNJWvluWU/nNYKo1/5I/uPl39viw8vxza6lECBJGUlbIJf5sjr0A469+9fBX2/Hg3RLEqCsfxV1oEEDH72yic59jiv06/bf0NbzQj4iYZ2XflRbuqb+uSOvHHNflhZ/wCmTW+jl9rQ/EO51NN4wGWTQJ5WH4tEK/APFehUwPG9aUNPbqCXnzSj/wDIH9reBOLjjvDLL5Tld4aTT8uWMvyUkfth+yt4q+HXxU+GGqwfEHxnB4N1D4U/Cp/CPhy0lNwf+EhvbZAlpDEV3bWEaRku+1VMgweoHa+HPj7D+0nL8Jf2d4U0PwHp2l6u+mr44lvFt7WGF71EmuL6ZpNhjUFwWVVUq2WyMkfGv7Lfwb8MfET4fa1rN9puuPqA1+TTL2603WLi0gaNIoZ4shQVVsStnGC2ec17zo37Mfwv8M3H9o6W3ifSrwgxyPH4iDPHtO47PMXIBzyB97vmvxHGvMuGcilk/AOCw+Gr16mIeLxFRSVWrGrUlKKpVIUr0pRhOUVJSbjze70Z/t3wD9IOtgPDvKsqwkZxq0sPSgp+5LkqQpOk5wtKMnzNyk1U5kr2SSPaNW+Nfwo/Zgl+NHwj1y50f4geJp8aZovjS2uILvTLJftMirPaARyK8bho1Ty3UAhgOxrgda+LHw1+A/jD4S+Mtb1e0+JLar4ft/E2u+G7C43R21/IWuvsV1I8ZPmwoyRuFV0DQnk5Brgtb/Zs+AusTvqPifxV4kju2LMJrvxZDE65xlSByRkAqCOCARiuA8Q/sz/sx6uFW6+MfiaB4IVS3A8QPPJHtwAFm8hiD/wLkV+TcPcG4ThrFYviLNaWCxmbz5Xh54mvFxpS9o5TdRSjCVaThywi5ybWr0urfU5N494XK6dbF1aFatjqkVzzlFWnNQULxtJOkuv7vl1sfSoQ+INI+NXjafxTpWgaDfeGrW00rwvHKJtfkl0y30TxZq19Falsx27JY3A3EbWYOqkFQKh1v49fDP4vap8Jvhv8OLPQ/CUGl+AvK8Wa0fstle6u9hbz399cTTAgNE6QqIUYb2dlUbmYA+R+BPhP4AvfFWlan4k+KfiC1/tuWXRPE2jWssZsorDUrOXRriMq6bwv2Wffj+8SeAa8mm/ZA0TwHqGqafY+NfH8ep6fNL4eu7tfspn/ANGdoWQlo8YBQ4Fej4pcGVuMOOquYcVy9tgMPjsQpUoVVJ+xVb2ihBv+E5c04cqTsorflR8twJ41UcHlOWUs5lOao0KHJGy5IuNCFG0oOSU0owg1zbttaHqtx+0F8MtH+FOo/D/SrKHV/ilrXi6KCDXri3jUWiQIwijtEA3LKJpA28gjYqnqSau2N/4L/Z0+OWpaf+0hPovj2Tw5aTwy+GtPnj1HS72+bTZAnnTs2xoY7iWNpFjfG0MUJwK+WT+y/ouk30V/beKfifLe2t8dUhljjsZczkYJOF5yAOhHWsnxR+z9eeK7+HUb27+KGqXEUXkwK/h1Sig4BywXJyMLySMdq+G4wxGa5phYZJgMNDBZfHlj7Gh7RQnCN0nVjb36jXL7ykrWfV3Pv8x+kHi81vgqDlRwjU01CS5/eUUnGXN+7UYprlS66NW1928S6zePYeBvHWvLa6H4K8ZX9zJ4P0OAgNNp1vO9mjW8IYmNXuYp443kG7EYOMbWPK/sweIzaD4q+NNSc/Z/Cet+L/HpMvKxEGSCFd/rvEgHuK8x1T4VeLNLv/DOq65eeJLTQdDu4re30/WbMRi+uEjYJ8xG4d5CqjA2Cn+D5LzRv2aPicYUdNS+KHxYn+HWhpgrJcRSatPcXW3vggFT9RX+pv0AvD3hvg/hbFcYcP4OcPrCrUFUqxaq1lh6WGU5Xa0pyq4icYQWicHq3qfyJ9JfxMpcZ43K+HsCrUcKpVZOyXNUq6Jy953lCFNJyb15pOyTsfRPwyhm0L9lW1urlduoeP8AxItzdMwKs4ubsyuT68Wmc/7XvVr9qO+NtongPT0ysj6ZDOYzwGAtrYLx07E13/jXRrfQ/Cfwx8CRs0droumfaLjaQokkSEW8eR15ZJGH/XSvnz9pHULy81XwxaXgYXOk6DYw3iE4VZXjJZT6EKq5Ff6rZfhXhcqw6T1XO/PRRpp/dG/zR/LMKvOpJPY801i8aX9rfw/CGLLcaX4ThCsvY6cU/m5r6R/Zq1EW/hrwpbyPhbjX9Y0WYEkfLP5kYGf94g49q+Vo5TdftZ+BJWZgt1pHh2VM5XHkQKP/AGU17P8ACe9l0vwq4y4m0zx3epB3O9b5xgd+3avheAU8Tnmf4WT2xFWH32kv/TlznxNuWMlu4x+ej/roel+LdcvfBeteNfFNudk+keM/CPxPt3B2/et5NIvif94w7W+tfvXe/ELZ+xwt3dX7WWpeJLqy0q1tDNxKLn5yyjryiuenRT61+C/xs0xtQ03xZDGrM2t+BtU06MDkO1rc2+p2gGPQXMuPZTXtXgL9oOf46/D74C+HI/Eeh+DNB8M+CdNHiD/hKNXW1n1HWo7SK0vbggHCQo0MiRg5OGZjgnFfxH9OnF0uFcdw9xF7KcliKWKwtorTm5qM4cz+zZOq101Z+xeDTeYYrE5dUmkoTp1rtpOyVmkm9btx0Wp/SH+zKn9mfAX4azO4kM2q6hqE2M5w1xM2Wz/s4Ofr7V/nZ/GvxIfFPx2+N/iX7QZx4j+KXiTWEuGUfvlutZvZgT9Qw4HrX+gP4E+KPwwX4S+C/h38O/iZ4G8Ya34e8PXVnqyaR4gin1OXUJrWeZI4LUHzCIzucvjG1hye3+dTem6/tfxDFdjfqBubieQkYZ5RK/m8epJJPuK/ibOsTh1g8moYaaagpJuMlJKShHS6unvp6pn1XH9WVWdSvJWVSpKSvppd20evX+mf0n/td2Fr4X/4IOfslabaaVpunv4yh8NRXENkiwtJJPd3Wry3bqBkyzNGzOx5YzMc4xX832gTvLaWUUh3S2t6sOAoLgq4wMe+RX9Df/BR/wAR2Vr/AMExP2GPCGkahFqWj2um+Do4p7SXzLOYweFr24laP6M4B7gqR7V+Dfw1jsJfFeog24vIZ9G1G4sowgdIrqWzlt7Zuf7k08Tg9ioqsxhCPEMcUpJWhGk/S3Mn8m/xPluJKcorA4JatUKf3tv/AD1Z/d18Udak1P8AZV/aH8baiv2jTtO+Dtv8M/A8jsrtHJpuj2i6pcwqVON0zpbs6kcWeMV+DP7E3iHwj4U1nXfEniS8tUEEHneU7r5pVWI6H2r97v2p9BT4b/sTXXwvi1F3l0X9nHU9W1+WOQLBf6hLd6LHdXc5x8265ubxF55Ljg8Y/kB8K6hLeXcy29yBFICJU8woJMdiFOfUfWvzbxe4rnwnx/lGfrDqrOnSqWi3ZKbm190U18j9cySjDE5AsMpuEJNf+ApQUe1rpNvzdz0L9qnxLofjL4y6/wCIvDjCTQ9a1SW9synyoAQiyf8Ajwc14pfSf8S+TY6MkV5DIzsRyNjLj0zyPyrR1iykvby0uUwkVq8sGGG+Tc5VhnPYAN+Z461zF4XuBdWisryzMLtGbKI6xOVOAOvBGPrX8jZnj6ubZ3UzetFKdWpKpJL4bzlzO3ld6eR2Yucacq1FfDG1r77r/hz9hf8Agk18S7Pw78Rtc8JXEhiHifTGisWCkxJOQqMW/wCAbiM5PBxX60fGq9mj8GePZHsb+yt/+Ee1KJ0uoAqsqW0zM2ee4zkcY9a/mn/Zb8b3Xw58daX4mibL6TqlvdFA2EVN4WVn5BwEZuvpX9G37RWvWWpfATxt4ksr2KWLU/BtzHbGWdZJ991AY9kPcZZwvy/3uBX+hX0c+JZ5h4e5jl1aacsHGTS/uSjKav8A9vKS9LHweZKMcwoK38SSXe7XLf8ABpnldlPN4W+Ivhrwnfb4rWH4dafBaXRUhYmmgtNrY5xu2EBecZNfzK/8FZb8XX7anxCs1fI0bQtB0rHmebtI0m3lbDe5mJ/Gv6o9T8J3Pi/4j69aoHudS8I+FtM0zzQBDh4oAxVQP4gME5Ixjtmv48f29fEy+LP2vvjvqccwuY7fxvJocdwsm8SjTIINOJ3d+bZq7fpG1XgvDrBZfJ358RDl/wAMKVRNd9HY83DVFOpiK0eyT9W0/udrnyDLzE46ADqeh9apQE+TPknh1XsMYA6/41akA8p+MDbuOMqV9q1vBdppWo6taWuuSrDprR3VzcM8v2cN5VtLIi7+2WjUe+cd6/iClSdbEQoxavJpK+iu3bV9tTKtJqSfkcwRyeY+vcEGiunMPhFiWNxfoWOSgywTPbOO1Fd39kS/5/0//A0eV9Z1+GX3GrPIpy5iYK6ESeWN6Nj+LjocHpVaw0W8uYbuS2ge5tyD5qpOI9pxyQ54BIUEg+g4r7csfBHhNi4k0u1+RtqK4VemcjA5445resvAHgQE+Z4etJwcKw80pFubOWwCM59/Sv07/UCrXqxc8RFr5p/k/wAj2nnuEnNSdOVvl+f39D5w+FlhpVtHqUJln/tKQo/lzIrlY+hVWBHIJ569uK960+2j2nyzGDuBxGSGbA69D/8Arr0fTPCfgfTpEubPwxYW8kaGM3KWytKASQRnJyOmeOwr0rT3sLXyxBFbW6NnaVjChEJxxhcDtX1WWcC4ujSjh5YuMYLS0U3v62/yPHxeYYevVdSlFpaaN/1oeNWel2lxGVn0+4nZn2/JZ/aVOeTngnvW1b+ANP1GaNP+EeuMt90pp8tnK/OONoXPtzXvsF5aI8LGVd687fMGDjvjHHAH511NrqybxIZJY0L5OGUJu+mcjv8AT8a+pp+HuBre7i8TGa86cX+Zz/X2vhVtv0PB7X4FXF6EFnbeJraWTICKy3Fu/PA2ygj9c1s2X7OPjWR3On3ECMF3hbvGmzBf9+GULnr1GK+hbHxNCWBKNmMYAEsZGGP3QcZPB7dhXQx+KPISJhMyIFJQfafkBxtIwc47Y98/h6dPwn4QrWdW/wD26+TbyWgf2rVjLVq7+dv6/I8T0n4G/GizMa2mupbwqAwSLxYtwijrnypoWzz/ALXpXo2mfDf40Wy7r7VNMu7WIB2guNCF0WzngvbyKT1H8PNeqWXjG4hji3X1u2+MkoU3NH1BJwBkcc59KNa+Jmq6RomoahpOnx+JdUt4jNY6HbXY0+fUpFPyoXJ2jJGQT1H4V9DgvDDIcHBvD4vEJJbe1bVrfyxSv2tqZvNZtXmov5HI2nwx0K9eP/hMPD+gXFwQXkFtpjaS0hHP3pkByf8Aerp7X9nb4Q6psMll4t0yaUblOiX8FxAe4+VWkOMnHPqa8w/4aL/aMmiEcPwE0iyMchjiOt+MijuAx2yGGC3kbBBGRuJ45qP/AIXB+0FqMqW+o6X8DPCss64iXVfDviXWrqPHDNHiKJHwSScHHGazfC/BdaXscRg1Xd7Xq4Vxd+3POMP/AErzNaWazik4Nx0vpL9F/kY3iD4RfCXSfj78NPBkHi9kt9S8N6pHqMXiZp7M21/KYG0y0dgq4e4QTsuMA7B/eXPW/tFfs+aH4Z+CnjXxHAvhq0Tw7Yx6ums2Oprc3cLJcRgKiOxYtKGZcAZJYAV8pa/r/wAYPiZ4ri8O6l4z8LNpdtrF54q8NfEOfQ7qw8OWc9tdaZI8elKVkuktUazjSEFjGDHMUI3sW9J+K5+MvxY8N3fhq68b/C/VtLnQgy+GrHUrG4lmEhZJZC9lLlgF2hNwTnpnpdLhvhbDS+u5PlqVSnG9NpKHLNX9xXnJuPNaSnB2fO7S0ucEs1xFahXpYm/vN+d07K72s128j54/ZuvLPxb8bPAukeD7y9uLqzkn1XUBOkpd4LS3leddj/MzMDjIP8XTivbf2utUGkfEqwh8VTG2g1DwdA2h3moobi3l8l5454olI+8jspYMOkikV5N8DPhr8Rvgf48tvHlroHjLWtfsLW6srfUvCN7Y27wJdRtBN8l3EmcqSOeMdu1ep/G7R9W/aN1PwynjG8+Omj+LNF3aToF94r8AadqOh2aXk8ZlZpdPVVaNWjUuzMCirnnmvbyjPOMakP7Xq4WCx+sI07ctLk00cpTTU371lGTV7aq7Z5lWngo5b9RjKTTnzX6326Lb13+R9KfsC+INa0D4P6zNpjaNdS3/AMQbyS7nTSY4tQlWO3s0gSdlw+1cP5Yxja57sTX6A6f8Ttetd76h4e0q5VW2q4lfTrhh1YckgAAjtX5cfCL9mf4jeBrYaXe+LtF1PQb0yNqM2m6jqmhalfzEbLeRRFGqIIlDZV2k35PTAr6OX4FfD6zsJr3VvFvjppFgMtw15dwahakICX2nyzKcgHaOWOfetMJg/FChTg6ODTe75q8YpN6tWlGeivbSUtnZtWZ7mGzLKoUI053SSt8Pb0tvv6eZ9R/Ev9ofRvCfw58caz9khttWg8N3NtokEOswX0731xGbazQJw2fOmiPHOFJxX4rfEKN7PQ/h78N7MGe7v7uAX0SkmWVYyjSF893kYH8DXvOo+M/2d7K5W2t5vEviS4tHivYILfw5rWqnK/PExFvAU3ggZRmDKeCARXm2jz+GNT+LaePYvCfxA1Tw/pmlGLRPD+jeAdTup1uwpILyTtuw8m5iSSQCBjiqp5jnmZQll+fqlTrSkqf7upGajTcoubk0ou75bWUe3ofj/itleOzOphc9yaLrUcLCpONKKk6k60o2g0mrcsdNea63P0c8Z6jD4W+A62UUiWqWXgtrQhCGKH7MUIHOeMknj1r4+8NW8Vr+0b+zHZTZWbSvA90ASckE6bNORj6l6u/FT4jxeMvCmi6H4v8ADXxk+FHhi1sb2TXtbu/CY0ldWv3WFNJ0y0klbDxyyNI7jAZhAqgEM1eE+EfENzo/xH+G3jnXIPiStp4Z8SeJ47i+8T+C9QhSx0iSzvrHSVWVYmDtIRbl0QkI8jgYQCv1HiHPMJVhhYUGvZRq4WzvbSFalKTs7NKMdm9+WXSLZ/IHDnhJxdlHBWOxeOoTWMxH15+xUHOp7+Gq06V3G696XPZdVUhZ3aR9yfsqeIRJqn7VuvO7MIPjLLCZgfl22WjWpAJ9ixrkfgLrSWXw98X6xKxWbV/ildEMW5d5hbxdfXO76V4b+y98UvCPg74Y/HWHx94m03wr4q8cePtW8RaZpettLZz3kNxY28FswJTHzFXGCc/Kcisb4b/GDwXBp3hrwRFqmqX39keN73x542n0rwvqOs2en6dEjvFJ5sMLB1LyRAlM7NozXLkfEmChgsqr4mtGM39Zk4yklJSrYhuKabunytyafRN9D5fM/DTiKpmnEWGo5dXkm8DBNUZtSp4fDJScGo2kuaKiraOTSvdn05+2KmfhOiIoMhuo5GkJOMAEkY9eRX48+EWlu/i14c0oxmSHUNfhLowGWafRrqFMH8WzX6q/GX42fCP4ifDjWdL0TxRLf6m0a/2fZz+EtctrptxChkDWXXkHnFfnz4d+GHxKsviL4B8UaP8ADD4i+KNJtNdtdWvrzwz4SuL6BYbZLmBwrOI8viRCFOOOQ1fD+LkaOdcU4DMcmqxr0oyoObpNVLJVLO/JzNb3fkfrPgHkfEWVcBZjlGaZdWo4j99yRq0503KUoacvPGPXRW62Pqz9kmx+Jetr4+8KeDfHr+DYdEuLPUdT0579raG/eTzLXzQmQjMvlKrbj/EtfVut+Htb0iMnxx4z0rVGROTc+E11IFQTn9/CcngZ4Oc1lfszfAjx94V8e+MfH3/COa5pejeKdLe1j0TXtNi0vU4jLLFcBpg0xWPynVhgZPz9sYr7w0P4aeKvEP7y3sNCliGY5PL1CLU2XbkOrrEHIbIOQeetfMYzwkq491cTUlWjWk3bmqVXS5U7RfslOMVeKTtpre+rP7Z4K4lrUOHMLRxtFQmoq6klGS6tap7N2+R+cVxrX7PcLsmsj7XMW+Y6JaalYyMT22sCvp9P1qjdeJP2X/LYQeHfircsF2/uL+3SBWI6/vCCOe/vX6VXv7PvhnVXEev3fg1yw2fZ57RbuWE8lkJfYSRyRivn39oH4J/s+fCzwHceILhLbXfE2q6raeFfDOh6Dq1toMNzqeosY7R7uUs4htowHlkkI+7FgctXwGa+BnGrTq4Cjls0rWdTDWl+Lq3v+LPuaXFuCjB+1dVK2tpXt59D5BsfGvwWuNPgk1PwnrN7rjRMst7d3sslo+xisewRnpsCc4zlTXrnxE+Kuh2viW013QdC8DW03izwrpnjBJ9Wk1JDcSXdlEl2xJXbn7VDdKT1ypzzmtn9nH4UfAT4vL4nsPH2k3/hnx94dWz1m+gsPH8OoeG9Ys9Ta4+yy25VYyjI1tJHJCxLcqQea+1pv2X/AIWSeEdKi03SPDepjwnfy6Zp8uoRSalcCzv/ADr1YNxduIp47uQA8D7W3avVzPwm8S8Tm+aYmnDB0oVa86kJQg1Uv7SVvaLkTUuWcr63UtOrMMq4iyuWXYaMKkrKEY62a0SVlvomj88LX4//ABXtxHHoGleArsIT5EOkSwak5XnKlHcNxjp+lbUf7Qf7SZ8pU8ArKrHb5kXhecAY6glW24GOPbpX2rJ8HZdGjjXSfDfhlAvR7GO2t2bkZ2l41I69d3UGs7UNO13S1LXOjarbwKMI+noZjGMdSImOOg6nvU4fwx8QcMr186xdNrpTScfknH89j0f7Xy+Saapv10f5n5yfFHxv8QPiFLZJ4u0a90xvDu+8ktbaHMdvPJ5ZEkyKMoGjQgBv73WuT0C3sL/X/wBnrwVtSDTPCVnq/wAWfFYcfLbzPcTtG8q+oWNXweocV7l8TvCxfWtf1uDxRf3l74qvkhXTr4y6XcWjTNHbcyE7ZI4oypO7Bwp61458FNQ0TxH8efjBqcdvBf6domjp4a09VfzbW6t7JVimXjIIYRjdjs31r/XTwWjw3hPDLh3h7J8d9arU4xhWnJctT23L9Yr88XGOrqRS2UWnGzaSPxDiapi3nGJxOJhyxd2rO65dIxtq+nzPo6KV/G96nip7YXGlyXJi0UQyrOlklnt8pbhV5UO20FsYHOa+bPHN3ofxc0PUPFGhNJaeK9L1FYPEnhydwbuxkt4zFMAOcoGXgjrn6133wgfSrXSNavp75dMs5NTMmkCXU/sSaYUdMsGLDhoztIHB2LnkCvi/x9qln4c+KPiDxL4S1mHT4LjV5JnWLVI0t7pXlkDN8zYcHCscjHz1+6cR8R5Rw3CE8yxFOnRVoNSnGDUXrePNLVqyv1drrz8TCqVRShS6eX9feXre9Zf2nPhNIEZZ18P6ZHdBjuJwJlB+uAK+h9K0640u18VWCRyINN+K91NIO6QyyNMrnvglhj6ivlPxD440XSvjv4P8W3qXL6fHo+mXrf2Xpb6peSoFA8qFEb5XLMzCMjcwK46gH67sPiN4I8V6tfL4O12DU18QQwT6zZyQy2Oo2dzDGN6TW8yJJG2QN2V+mcV+Y+E/FvDeO4q4kwdLHU/rE8dJ04OcVOpT9hQip04t3lFuMtYpq6eyJzBV6VGjNRfLyq+jaun17PX7j2v4uXum6R4Z8G63cyCK3vdcs9OupHxiOK9tZrCRjn+HbNGf+ACvGP2edC0a88J6/olxDbfavC3i6/0rzfJWV3iZ/Oj5I6ZMmMelYf7RmuS3PgvSPDckNxdwpGLcGN3U4hmU9hnPy7QQc4U1w/hLW9V8Hav42eDRPFl54b1vUoZ4rjQrSdbLzQgdgzBdjYWXpuyNuK/Lvpg4PA4rwsxlTMVGSwc6NaLteSc5yptJWf2Lbd9dlf2OA8dVwmd0qkXf2ilH1SSa/Hoz9H/hPrnhj4S+KLHxvLYS6h4k8PRy3nhZLXX4dE0mO8kjMUTakhhd5bcCSTfHE8bMCBuHNfzrfG/wTqXhD4s+MY5Es3+0+JbzUYRpkwubF4L6V7y2MTAnCMkqjacFWDAiv0k1TWfA2u2siajoPiKAXcbQy3UujztPDuG0MskYbBG7ORzkCvy28T+BrnwxrOu2EN7/AGs0VzL9ivZLi483Uot5ETzFiCrMhUkdm4r/ACLp57hsTXhh4Ri6MLyi4Tbkpe7ry8ml7Jau1tNz9d4gxM8TgVDltaV72Xa1r9T65+KHxq8F337Ef7Pnw11zW9b1Lx5oXxD1C4htrrVorrTdG0S3GqQ28FtZIDIvlm5jDSOR94gAjGPk3wn4isfC+rS6hp1jaav/AGno0thFC8hWG2aaWF0uAy8hlMJGP9o9Kt/EfwJpHhzwf8Jdb8O3lvr02vaHdnWre31BLrUdGuvOWaWKWBSzwgGZ4wJOT5RPc1xOn2Mumf2bc3YGnadqd55EUl1Isu90KNLwvzjy89GABLcZNYwz7Gwni6eKhGMr3jZScoXUVGTnL3WpaX2UW0rX0PGzDFVsZUws60ryp04U1srqKur2WrXndtLU/fz46/8ABTP4nfF/4S+KfC+v+FbeLxv430/TfA+oX2j3v2Xwd4H8KaXLLdJpmmWu3zbm7vruRJ7m6uCuBbxqobGR+T/h/Vo9F1O4mvrPVEtbidpF8h1kezBO7Chfv54HbrXrOkWngDxIGPhnxM3i1icta6fqdppd6rAHcr2suZVIxyCufrUk/hXyJnRPht4huWVymbi+nuTjjnMcajHf8fpX4bxXguJ+K5U6ueNy5E0pQjKW7bbvTjJO8m23frbRJJfpWHz9YeEVh5xtpZWSSsklZXS0SS+Rj+K/HXgC00iB/Dq+JtY1Zy0uoRXOnf2cHLMAqRA8ZUM5MjPzggLyK8B1zx5rN1qGhS+HfDD6XHoMQVbu5H26fVHLb3+0x7iChyV2cDaTmvoCfS9ejEn2b4b2enAncklxpUkjKMEEFpm/2gT9KzTY+N50kED2Wmw4wFi+zWqkdDkqpPA7V8bh+D6WHShatJrVfu5f+3cn5GWKziviqnPKUVzb26/mY9n8TtHvobl18M+IPCWo3aRiex0izuNa0WUiRWl8kn9/HGVDEIxkK9N5Ffot8JP2ovCFloFprHxb17xl4+sNAvDB4Z+HP2qbw7DYrAqTRTyWrxoJ1d1MJWSUlQwbbJyo/Oe68K+Jpyv2vxHIm9sE/aZPLXnBAKgDj8qxbjwQibzd+IxIScOmwyEdD1LfTk19pwljc54Mx88ZlaqWmuWUJyjGnNdFOF2ppXbSlfXVWepzzzOU6SozUHZ6O2qemzvfovXVPQ/eqw/4KcfAjwnoHiTW9M1zVrX4jeO9RufEfjK41PwbdzrBeXZY/Y7ArI0a21suyKM9W2ZIxxX8qHxU8S/8Jl8SfH/iwyvI/iTxnqevCWRRG8y3V7NOCR2JEgJH4V9PatovhbRo52vtXkmkgs3u2tQFtpnCrkbQQeScgc8+tfFFzL5skknCmQtIA5y4BYkA/gc19Fx54g8TcavD0s+cIwo35YU23G7teUk3L3n366nnwpxoUGowtzvmva3N/wABX/QrsQUdRu+YcjOAcisu3ZTDgjBV23AgFRz2qzJMq7QGB2jccnGTVGHLCZSu1C2/J7Ann/PvX5tKT5kcVWSckriMzbmweMnHzGirf2WM8i4wDyBsPH6UVHLP+rGHspn2Ra/GbSmTyr7wxeTzQsSxg1uKylJ6kn/RTzkDrWjafGvQmuYJJfD+vWqRoRNFa6xbSrcNjC5LQjGOOAR0r52eSSa+1LymVR55faDg4zyPpVmwmUtM0+JBG4KfNwuVx07/AE9jX6DS464kvyyrp+fs6fTz5b/j5ELC0Fb3fxf+dj6Nf4zaQfNW1k8SWbgnKOba6aJSQQ2FxkDng+tamm/G7S0nUyXt9ukKY+06cjx2y9CcLMCf5V8uWIM+puIpGgjMxG5OBt+Uckc9MVfV1OqzLN+/CRxgFlzng9fw4roocecQRlzqqt7ax/ysWsLhrK0dP66n2RovxjtbpYDdTWltGHfZK1n/AMfa/wAMjIs/ykjkALgZPWtgfFia2lJj1zRZYmfzEM2jT7kUHII2TZYY68dzXxvpNrZ3PiBA8UJie1OMRglRggjp2zn8KNUgsrTXokit4liMEZRdgCtknlhjvjp7168fEPPvZJyktHa6bT6egRwGFW8NPU+/NL+LunxCM6ivh3UlKnbJbXGqaQ4BB2gxmKRc5AyR2rcT4xaNJK7Wej2BtvtrJZyXHiO8SeWIMcF1OnOFcjHAYjOeSOT+e98bSa+sYVjRY0idj5eURmJHDYOPXHpVy83W8ujHT5ZrMSF94gupEG8bAc4bnkmvXp+KPEdOn7Km42XXli397i3163+Qf2bgW3Pld15/I/SGH4v2rWl3fRaAkun2ahbm6h8Z70tt2IxuEunJzkkFQeM1pW/xm02WGFdI0qScBMThvFFjLGWblTuKqxwMgdO1fnDrGqX0JstKGoah9gupVnuLQX86208h2ncybsHnPbrXU6tdXOkx6XFp11f6ZFcyRu88OoOxeMbt4ALHuBn6e9eq/FzPYWqUpPljFKV407819eW0FZbb63uVDJcA5tVY7PSze3+fU/Riy+J2tTx7x4WmLxDhE17S2W4T5iChaYbSuScevPareralo/j3QLix1zSPG1jlBG1r4c1Sylv54mZXkQ3MF6CobbtZCAHVypwCa/N3xH4m8Q6bBavp3iTVondog7i7DcNuyoJGf4TTrj4k63py2K2HiDWY5JFV7m9mulfd1VwEKYwSVraXi/mtpU8RH2kWrNSUGnfTZRX5pep0rI8mcrVFJW7P0eh+lWieJPA1pe6fo8vhrxsbW3SOzi1DUtOS9TTgpVFhFmly42gAf6tTwOhNex3Hii10u5trfSNN8ZazaCVYUudO8JXlrp7hwu3GUBI+YnlQQVPHSvyjsviDrSWkeqx3a6xq9veQNp2g3mkCyWeKRJGa4uLtYhtiUiMhFbzJPMXbhcsOz1C9/aU1iwGpp4uudPstU0ryLPR/DjW+l20EDySQvItujGSCUmJv3rYlZZODtbLJ/SBzPLMM6WHw1OpXurK3LyxVlZuLfyTjfzSaM6/DmRwXOpVNPR+e+v4fdc/Vrw9rN5repPBFaajZRyF4INR1myu9J0W9kt4xJJb293KixPOFZQYR85Z0GBuFGpfEvRfD9ydLuLq+lvkY7rS2sprsxlSyjzdilT90bXXKMDwxGM/OP7PnxQ/b68E/Br4kQ33g/wAe/GT4H6B4Rgs4bjxYrDwT8Jpy9vaxaysz20j+Z5MaxO9rtu2SBWEhETEfKeg/tufGzRNB8WeAPFGi+DNb8J+MNbXWPE1nD4YtfCXjdJIGd4be216OI3EdvHJsP2WZZYz5Q+VW+evFw/0q+PcNXlhsfklDRpqarTXNBtL3YSje8Un8Ukm9E0veXIshyKduepNeWm3np+Cvsfp9pPxT8KX+opp764tnfLEtwx1ib+zLZAflCebLtTP+yTuAOcAV048ceFd8Vt/wk3h2ea6naC2aHXLOWWR1XcQxLYUAAkE4H6CvyQX4mvqPh+58TaF4n0Sy1vR1so7/AMB+I4bs67qU15FeSz3emTRyeXNBEbeOPMjh2lnAVcA44PTPij418QXMoe7s7SKJgJrJY72xuMNgqskbMWGQVbB7EYz3/Rsq+k48Xhb08NGVVPWPvRavbe7d35q50x4VyurVjGjWnZ7bfp/XzP2+g8RaYZ3jjutBmWFj55OqadKAxz95t+0k7T0J6VzWueKvh2ts02uv4TjtnnNs9zeWlvJKzgn5RIoIGBg7gewweK/JDSPiD4h1G5lsBeaTafZyxWRtQvIUYKxQZATOSQcZ9auW+u+LfEWsTaZFcaD5a4K3st9elJjGqk/KIyTycc+hPevYj9IXFYiDjHLk77Xk2vu5b6equU+CMv5YuniJXb/l6rfVf5H6Dr4X8MeLta0K50Dxj4R13w94cuJtSl0J7Oe9t7eZ0eGKaV4mGfLMilA+MEcEE16xoGjeC9OuUi8UeLr/AFK7upBDHY3OqXOlaOkrYKrBaiTqccbyxbivzF02fx19s/sn7X4aj8y3SSOeXU7iKynyHJjMRgJJXaTk03xN4t8eeFRbG/Hh67t/IjMUlrrDq8uTKE27ogcKYmGRwCRXRT8c6GDoqo8tjJq97SlyrRdHFvTo7tdjmlwLQq1J1J1pRTe7hfW1ujP1gvtF+EM0D3ep6B4XuIo5RFJJrFpHdRpKjOm0vK5BbgEjrk4x1qgugfAa4EF2nhP4bXFzGrrHdRWFlDhAFDLIy4Zl4HysSPavyNg+KniyWKAvBa3bTXe3ZcXEEttERjcSxj3E/Nxx+Ne7fDGz8efEXx14a8IReHtMt4fEd7Fp17rGnaOPEB0mKUjbJJZQoss2WUYRASSfY0n9IvLKUvbvK4Qjp70pJfPmcFZLfX7wXh/RdOUvraaW/uPT116v/I/WKx8YJaRxjTdR0+5gjbM0ULrJHbggAAPkghuNoXtt5q+PiNBqBRm1e3U4Iit1uklYkbUXb8+exOT1x05r8847f9pfwr4o8Q/D2w8DaR4i8VwW0sen6V4d1DR9dvbGOItc/bGhFxm1Jt7O4wku1iMqFbOK8k8Uz/GDQtMgv/HPwne30hFh1GzfUdNgEEq3jhYLq3k89RIk3XzI2YDac4INeo/pO5HVw9Grh4qbqXsvaK2jSsmk77p6X3XcijwLSlKUI4iNl15ddf8Ag6H7EQ+If7VtpkM6XkDQAMbOKRGkQsWKhlHJ7YOcA/SvKrX4b+BtMm8vRbTxTosbQFSLfxjq6wbcYWHaJvu8HCtnrX5iXXxWj0zTra88Q+AXlhikFosdpfskq7hnCrFejBIU8kEVi3Pxk8Hamhk/4RvxpYlZdlsljq88HzkbQuTeEfwDjjG2u9fSByutDkxGDTT6SqPX5Ok/l+htLgZKVpV1zLb3Xp+Ol/T7j9SLv4Y+FJjJfi58QCVX3rK9x/ag3cnCm5STPQktn5se1edeJfhtY3U9o1x4X0/xDo9tNHcpMvhCwk8R2Msat5Uo2+WHUb2AIwRngGvzuj+I/g2ezgtY5fito0/nAvNb65NdLJuyoRE+04GWI7dO9an/AAnep6db3F/Z6n4+1ix0y5K3UU11PZTWgjVywJF5uPABBBJ4OBms6njVkuIjzSwbS0b5a9/PWLilZELhOpTdlWi773h6edz7C8N+A7TWL1pk+G48NSahMtpq+veMNGj1+/aC2z5DpdSEFzlpAqlQEyoOcZr6C0/4WeCZvC3iDRrnxVrdut5fWGrWM9nqUWjM11aPPAyBol+6Yby4JBOPkT2r8gpvjZ4r1Ca4ubfxR4+jtI4jKLOx1DVLYwNvyu8mVsnBzu/A16H4L+JOp+LLaGw0nxl8atQ1lZQ5gttRu3hxuAbEexshckk98GppePXDcsROmsJV5pP/AJ+3vt0vZt+evoc1Lgmu0oxrQaV7e6o2Xl/wD9H/ABD8JtOeP7CfHnxM0lNQhW7gXT/F6XlndoPl3wySRSqAMDBRsgjHBzXounaoNFsbPToJru8Wws4rVL7WLtLi4uxGgRXmcYLOcZYt95ueK/PnQPiN4h0fxhqvw91T4s+ItK0547KK88VeMI5LrRPh1r93cR21na3T3MaxiG4jFzFOqggCJZv+WG6ustrfX/EviSDwJYftZfCTU/Et5N5tvd+G/GWl39i9vHOYbia6u5Jo4rYRL++2SEyMgJCALmtsZ9JjgfJan1fMXUp1vtJtyUfetbm1Ub79Elq9E2uWHCNac5TjVh63SvbXq0mj7R1jXrW/RUnkt5FaMxeSbdLhHZmBaNkYN/tcD1HHNeB+KfhP4K8SapbanbajrnhC6WCazuIfBskHh631NHJaT7SEg3MOSCQynDdcV4x8XtC8SeDtKtbjwT+054Y+IcthozXniiEfEjwvpDabMJfLeG0WK5mkuI+PMWVhG5VciPvXxQ37RPxC0y/nsL/xvrSXlq2yW1l8Q20qgYBXBNsVwwIIYHkHr0r18F9IvgrGwjVwrnKLSfNSlTlZPo5Qqpp6axdvNHn1eGsRLeUXHbrvp0s9Oz+4/ROz+BPw6sJFMUdtNJA3mSv4isV8QSMo5G2OcsoOc9AM8Vm+M/hv4HgZbjUbf4dfYCpaKWfwRFpU8bBQMC4tyMZ4OCB618FD9qHxypMd14nncRpkKdW0s3agj5SGeDLAcHpzgUi/tPa/dRSWbeIrxkcESxX1zo8gmyOCVMakjj6YxXp4Tx54XwtOUssdWlVfVcsbvpflqq5yT4cxLaVSUWl6/wDyLPdvEPw7+B2tX8l1e6td6dqEtummJqOnandzpEiENEUH2lwnllAQCoxhcV8Q/ErXvFmieMrzVZ/GraprMEyaZa6ta6jjUNSjtIYhbXTRBV2xvG0aAnd88cgJJBJ9OTx3ot/c+deXNnNI3zTWkGqWMEiFueQrKCeCcDjkipbJvg7rWtk+LLK38QQSwvbWOgXXiNLC4t5JcCOW2mtZVmMkbAkL8yndyp4r4nP/ABOxvEcVSwuYLD1JVYTc1VqxblHm5ZztKV5R558sknKLnK27O1ZEsPF1Iw5rJpK0ettE3a17Ld2dkea+BviJ8Zfil4iGjaj8ZfBfgS2trSS6h1jx7ai10hHUCMR+bFBI3mup+U7cDYxyO/ti/wDBQr9tTwToNt4C0X4veCW8KeHGbSNOisvhvpY0+WKJjH50b+UGdZApk3sNzA5PJrqPCf8AwT+s/iha+IdV0bWPi1oEOmxC80uTVfBdrFoOpGSZlNrHq13Lb2ojt0jkcyySFmER+8QceV+KP2MtE0uWGF/i5HLcSnYDdy6LqsYcME2tPaXMqjJIVd2BwSSBzX51mvjBnGPxUsFmnE9TE1k0oqeZyk7tX0U6vZpWS8r30OihlFfA4aEcLhFSqXbc0rNx0SjbZWd3fd312PXov2+P24tDtNS8HRfG34ZXGnWen3VxPLpnw70TUhPHPFJczGwuWCGdlVZCfKyYm4xkgH4AvNJ8X2+tTBNct9Q1G8kku2uPOS9t70iRw8iSpO0bKWSQ53c46YIrsNf+Bnh/w7NHaap48vrC4MQubT7folrFb3sW5gk0Z8zEkZKnDrkHHbFeb6l4R0K0uVht/FUuoq8qqkmm6fabt3AwUMnXjg9+9eVjeK6leVN5mqk4wa5b4lyavuk3Ulbpb3emrelljMPmWJqSlzvkbbSlaVk3pd2V3brZX/P3T4ofEv4v3fhfwaPGGm/Aiaw8P7bLRp/DPg/RI/FE0YiG6LUJrYmeRSrc/af493ORX0n+y9+yZ4z/AGpvhofHWh/C/wADXqRXs+mwNDqUejalqT2ht0lMFnE5mCiSdV8yREiXeo8z0/P6HwXocN4kl/reqT2sbRyzW1xHa6TJKqkM6eYrvtLDcobBxkHBxivp74XfHPRvgw9zJ8II3+Het39jBa3HiSbVZfE3iGFraV3ElrOs1sYz8xym1kJAJU4r3+HOKOH6nELxnE828G4uMqdSpGrUctOWcW4OL2s4uUNHfmdrHk5thM9q4X/hL5VW0s5L3bLdPllFr1Sla1rO9z9O/h3/AMEV/wBqnxRB4hi8SfDb4V6Zb6dKjeEL7x54+Nprs8JZV+yw3OnpM0Yg5cTOysyHkZxnhvB3/BP39uTT/ifrHw9gHjbwdZ+HnvbCIa34os/G/gvXL6KGQ6bZafeakI5BHfSiFY5twCRzh2UcCqXhP/gtd+1bZeFtPsJPEPwrvrjT0aOTVtU+FX2u81aON2ijuLnZfxxiWRUDvtVVDE4GDU91/wAFmP2ldcvdIvdQ8WfCYnQ79tW0yxb4My/YTKYpIBI4XUyJCiyvsPG1nyOQK+zhmnhDGpRqqvOEV7ycWqc5J6pTkpKTitFyxkrLS7PlKMPEyMZ+1o4ZuSe052i1pp7nV739fI5y7+H/AO1h4K8TaT8OfjB8FfiB4d8da5qFxpnh67svCc174S8X3cKySPFpF5Gsiyu0aM6xZ3uqlgMCuB17S9d0/UJ7HxD4fvrDUredra6stW059OuYniYo8bxMqncuNpIHBHPSvX/GH/BXj43fEbw5e+EPF2qfBa/0PUhHHe283wd1WK4R42DpdWM0WqLJbXcTAPBcwsskMio6sMV8/fET9urWv2gbHwenxc8XW2qav4AW88I6JrGm+BLq21DxDbK8G7UtSkE7K9zL5aFkAU53N/HgY4vMfDuthJ06GaRq1N4+09mk46JqUuZe8r3Umve231frZdieMFVhHM8JCMHdScJybTS0snDVPZq+m93ey5690fTZmYHTlBVyP9c6kE88KcjjBxiucvvDluoaMwShyxUrFKHzlcgYx15PB7isq8+KXhOK7mjTxXZX8DZeC4vfB2p6cXHHzNGtyzA98c5x2rnLn4qaJDIIrfxJ4Rltt20Sf2PrNozjJOTlyR357V8BjqPB13Oo6D6XjOndfdJ/5H1NKvmFrpSv5p/qvwHav4N0nUsi9tpLsxxBEa6ijuPKUk/KCy5C/wCJFea6v8HPB8sm9NOihY/McwiNsgcYAOMZz1r0ib4m6ZIA9vrHw+uZXB2LJJrKeWQMDcpiIbsR681y48d6sXd4rjwbd7wVaSG01Jieo4BTH4Y9a+XxeA4SnJcig3fo7/k/xN/rOYSu5XsvX9UeT3vwR0EF3jJj44RUYAZxj5s+9cncfB5ER44bllAckDYW3Dvz+Ve9TePNWgUs1l4XuATtKq97GMZzwDHgDj9a5+5+Id3ayoJNJ8O7nz5Yhubn5xgnIBi9q+bxmXcMuLcYpfJ/oxxrY3mvrf8Aq54YfhFOpIN44IOCMk4or29fiNEVU/2H4fOQDlrm7LfifJori/snhfrJf+Ti+tV/6t/kfL0NwEurlyo+YnqemW6VYtJlzdZDEsSf9k9Bn/PrWKjbp5d2MbipwTz71NC2C4BPcYBw3bgj3r87VRN2R7MZaWNSwmcXkzA4zKWAPGcjv+VXo59uoSFgWPlLgK31xWFbyKtw7jBK5Y8EkHjFTxTAXEjsoJOCecqBzzn6/wA60jNqFn0KUmkkdnoF20etSOFJ8qDaoABPORwMep/WpNemeXWYWctG/wBmRT2xtLcfrWLokqnVZWUkAw92PXI59c+5pNeucapGwZpH2quQcFsknIrojVl9X17mnO2k79TXmlImspFOcIUz1Iyf8/ma2ry6Vm0ONXijlSeXdv4U58vqe3PrXC3Fw7y24VmUsnJB2/xH9atyzSvLZLcbldMgKBgbTjB49cV0UsS43ey0/T/IfPG1ut0ddrt3J9u02V2QbTiNVlEh4wD044wR+VXNT1bz47VpmafYx2IW5yUIwccY6HiuM1IgXFqFOFcE4PIJwB/k+1F3cO6QqyANHJgMGznKtk8evNVLEu0uTq/VG3tHzTV/60Ox1HVXudNjaYk+XqMZQFhlBsJAHfjcefWsjUbhJo4zIR5MS/cL/McZYZHbO38hVS7nMdjHuDD97HIDkZO5W7/l+VRX/iR9P0S/02whshHrlqmmXk17YRXl2kazxXJNvK6loXLQopkjIYoXXO12Bzr1ozoT5p2+Wr7L/PsaTryi3J9tP+Cek+Ffinr2tavZzeMNU1XxJKqw6daTXtx9qvYbeFFhtrdSRuKxIioi/wAKgAcAV9w3/wC0d4G+HGr6N9t0a51p4Lez0/VfDeirFZ3djDbWyQy+dNMrKspkUlkUckt8y54/MfwbdSaLr2heIUAuW0bVYNRjtZXaKC7MEqyeUzIQ6q+0KWUhgGyOa9Y8cjw3aXdt8S5LPXZvB3ifxKQvh/VtftbnxXeeSsc2p28mpxo2wI7skdxLbBikkbMhfcp+Yq5g4S5t6jfXVt73u/1MaKr1KbTaUVu30R+zHhL/AIK9+C9O+GfxS8E+I/h58Qs+K/B0HhbwZBpOqWdtpHh0xXcUsj3eVBMbQfaEYxxPIWkABRSXXz/46zfspfte6L4N+I37Oeiy+D/i7rMMekeM/hHaab9kur7Uorg2ytZIiC2u5riH7PcyPasmHnYGIcGvxHtfElnKkFzDcQtDLNIJ7MnzpbTmPbvfHKEMSp4ywfjivTvBusaNYeLvBDeNYvFN74Q0HXrbVtY8MeFtZHhrWr+xaeOe7TTrsxyLaXE8Ywl20UhQlG2uFC18vm2S085zejm9atOljIXSqKUuWUXZONSGqlBWWijeO8bNu/RFwdJUYpOOnqut/wAderP2NT/gnRp9/wDCXwF408S/EOy+BniG51Bv+Ee8QeM/Duox6Ubp7qQwLf3cSm4sXga0cho45ShZGKJnLfEvx1/Zo8c/BPUtau/Fdv4j8N/Evw/pNjq97oXiHTLh4fiVp1yj3cOv+GJUjKzaQ9iLW6FzctFI/wBpfbCFRtn0d8P/ANvD4ifHv4l+BPhv8VvE3i3Ufh74Z8S3Gp+DPDnifxjceKDY2/nGS1gvb2dRNdz21qBEbyVi0nlsxVS1fsr/AMFbv2y/2Vv2sfgT+zV8NfBmladpnxa+EMcHg3Uvi9f3cf8AxNPDr2T2w0MtGfNw1wLQo0hCqiuPlVia+h4J4bzGOU4vNOIMeniaVRuMYOCgqd5SSTnCNSamkl1cHJWSV2vGzTNZ4PMcNhcBSbp1N3aV01yq/utxTTd1rrFSs+ayf8sXgi4tNZuru4W6X7TtU3KQvujVpWDDYTyw52n0Na/h3WLhPEZjsL2S2kSadYZGfAB24Cge5XvXzxeXl54X8TapZ6dcvCuh6s8VmElM1uTFIVDbiAHU4wD0YDOOa9J8J6zBe6wt+uBE87SyRnCkNtJcZ/3s197g8xhViox0dvvv13/rc+gwWLlPko1X7ylqe+2d5L/wmuk6ddXbqkkVvMxeQFS0qPH1GR+B/vV1l/8ADPXfiL8RfA/w10U3Go69rbw2cdlYQvc3FrCZLuSW4kRQSI4o0aV3PCpliQASPna/1u7l8YRJoUU11cyLbW1qkaGeV3dQFjhXlmO58KMZJwAK/T/wB8CfiX4ot7v4V/BDQb3XPiDq+hwap8cvibd6LcWmreE7FreWObwdpcrvuihK3F0NRu40hecP5HMSsX93B1aGInKKi5pbqK1n2hHzdt3dRV5PY68bmFPDYKrLFS5YqV02+isfPuq+J/gx8LbuLw94W8N33xG1bwcP7F8VasfEENpouuaiPLlmvNOvDAypaKRNF+7SSRgsJVwHLL9V/safs+/tcf8ABRX4hXPhL4OXGk/CDwzo2j3lvfSeDLu58B2mu6dJJEl1a3l/5v2i9jtYn867nu5zHHErkjcUQ+k69+xl8Ffg34A8B2/iq716J5EsdV8XXUHhd5tRgu77DxWdqZmW3W2srGaC8dgxkuJtQs/lWJSw1tR/4KfJ8I/hr4y+B/wA0az8AWGv+Fovh7rereHt1q+l6GhZmskvM+bI0rkzXMmQ1xPNKzAAhV/PctxuE414iq1M5n7LA4eUk3JPkvCyVOlD7TlonLR8rd5qTVvjM/zTM8PgXTy2DnVlZKKlZK71k27q6Wuzu9LWufNeqaP4D+BXij4t/BL4deIfgJ448PaN45aPV/EnjG9Sw8T6++meHdf09n0IFT5sJvbi3mVMt5ksFtGwIkzX0J+09+wR+0Z+yp8GPB37S/wi1mDx5+yz8SPB2mfEK08N6tqB8WfDzF4yJfD+xfO8tZbC9nmtZpbby7iFL5JAwDsy/gX4r1WGTxna3VjdvI3226vJLiWcvM7sdyuSeSSx3HPcmv33/wCCeX/BRzSrP4Tz/sHftSXI1n4NeJNYXWvhl4j1xV1jTvhrrjBlgkKOTts7hZXgu4AdskUp7gVrWnRz7F4rBVHGHM70FO7hTUZSkqcbv3Yy5muZ3s3zdD0KXtcJlmF1lKpTVpSSSlNu15OyXvdVbR25dnp+eN94g8LfHqfUz4e06w+Hutrrq3WneHdY8RfaZdTjlt8zR6eSoa4WKdXIU77hInQMJTuevOPF3w88ZfD6F4PFQks547eLUoJrK4TUtH1BZVWUC3vYyYpcI6ltpLJnayqeK/SP4uf8E8I9b+J19ZfCy4t9A0fxvr82m+DtMj1tLmfwZrU5mk0myaZNrtbXIjNtFfRgEiaykdQJQD86FPi1468BePf2SfHcHhvw/wDGHwNrSXPg4eJNWbS01fT7G2hjudHgE6PHBqxe2tFgvGmjFyguYJd0jQE93AOOw2cUcXl+KlNV6L5Yp6yhVSl+5qXd7y5XySvryu17pvarnWJw9eHtJKSkuravHS84+l1ddb62Pi6x1XT20oXMm5r2GUS7i2CjecMEY65Bz/wGt6HW75dL8QzLcyiCeeQbWPEwJdXBH0P5mvnzR9dhuLae3nc292pAUsSFuQrc4B6Nkcg4zzXYXvi22s9G1K2dmlnnBkhiQDCFs5BbtzzzzxXvvHQV6jkkup7eGxXtIJ36G/puraTaSSRarq7aTaX0htvtv2R72OPhcnyk+bAHPHpX1l+wx468QR/GrTdH8G+EPDfxAmP2i1v7/wAb21xB4E8J2l5bvZJrmrbDkW1nLOt0IT88zxRxqGZgp/NObULm9HnXDk5UlUHCrnkgD/PSv00/Zh+IvwG+FmgaZoXx78e/Hr4fDxz8FYdX8N+KvgQdOmm0y4m1jVhDFqtpPb+dIssPmkXFvcRzwlwU3KRt8eGd4ujjac8B7OM1JuMqjko6K/vOKla9rR03au1usa9eUKLnJt2WytvddG189bW6M4743yaroV/qXwqvPifqnijWZfHOq+Lte1CPT7ea01E3wGnPf+JN5aa2uJbeJzHpoWSayjmPm7JJMVm/BT9lXXvi7rXxpvtDtvDPijw38JfDsms3viAQSzabq8Et3Fp1tfWMMqxyvHI9xEyNKisvmJujBJA+hvC/xE/4Jj6Z4R1DwLJ4P+ItvqVzcG/i+ME01ze65qskchmNnqWmMSsMEqfuVmtAWSWQSSq6/c/a3/gn/wDEn9geLxRqel+DvF+oaT4b8VfHK0g0u+WE297qvhfStPt2Frq9hKgl+zXUtzC7wTZiZrY4DNHuHg5Hg8fxLxTDKKklGpUqJyqytyOPNFy5PevJ8nMoptzulzatc3yXE2bTyfJ62aSpSqOMHJRirtvWy0vbW13srn898n7HPiT4WWEXxW1XRLKCTwf4pt107Ttb0uO/0rU5Ij9p8m5tpFKTRuEKPG4KsrsCKr/t/wDgf4Z/Cz9rPxVoPwLtrrQ/hhqHhfw94w8K+HXvJrq38MJ4i8PaVr8um2zzO7tb202pXEUAkYssSIpY7cn+nj/gv1cfBCL4p/DL4S/B2XTbHwf4j1zT9W8Q3/ht40trWbWkiTdG33QY4WDqDwNwFfyMftU6Zq/hjx/4U0/VPF0Pi+aX4N+D9etNctb37YjQ6p4esdQS1aQgHdZ/aTZsnO1rQqDgV9xxbQyvJOI8JlmQxlGlLDwqTU1y1FKpFys1d2a5bNX09T57g3FZpm+EedZlKMXF1afLCXNF8tSEYTT+0rRk4vTSfmedaX4stb3WbCTxAGnDXAwBIFLxoUCqQB2C/jiurFrJ4h+IOg2GlaVcanLqjLaWllY2rXF5csZFjjVIlBZiSBgY5zXzfO+28tpY3G5Yxj5cncrZBIrv/CnxK1nQ/FUHiHw9cva6hpmnTW9peW9w1tcw3Lr5YkgkUhkdCQVZeQea5amcU+Re3Wq5fVpW7+R99hZyvyy1benzPd/F/h/V9W8d6jbeFdL0/Tbnw89np/jS68QahY6Pb6LcXRuIVTE0ihm22877wdqeV85TjPoGifEE/DDTNRj+A3hbSfEviaErpusfH7X/AAqniWRmuPNCQ+F9NuY2trZ2kedUvrmJriVbeJoobfG5vd/2Mv2afGP7cXjL4S/sx/DeHStFufEXiXV1+KPxI1WeK0g1eG3hW+1GO/v9zCTT9Ot7RrtZCis5k2sGKIa9f+JH7UHw7/ZO8DTfAf4NeHfCHjb4heCPix4nj0/xXr2j79MtLddNsrXSfEbKuxbq+glk1CSzSd3SE20LNGcKkn5pxpj8yxKp1MDD26nNRVNS5IXtzTlNpNuNPZ3XLzPaT5UelGrGmqsYS5EldytrrdRS7N2e12fHFp8BPi/8Z/GCXP7Q3xXs/BNtNObzxB4r+PfjW6SCwRgJTHDaESPuCyHbaWkRKsSoRcYH0PcfsOfsO6/rljoXw/8A2/vgjFDrOkWom1LxH4c1jTdNt9QwUu4WcWYmhgSQHa8qhipztxgn8zvF/j/x38SNatJ/E2sav4h1e5ii0qytLdpLme7+dYogqLyWkdgeg3ySsTlmybc3wF+MkPgSH4pzfB7xynw2lgku4vHEWgzT+H7eGGdbaWWa4UEQoszCMvNtXewAJJFc+WKWBr08Ri3GaUeX2SXLSu7Xelptq1o+8lrrFvb57F4etjaLpUa0oSbuprlcl5JTjOOvW6fkfrJ8af8Agl38Vf2RPA3hvxZ8b4PCnxm/ZR+JMiWHhX9o39nzxVb/ABS03wa27cJrcA4dIXl8yXTZRbzlS/lyKxKt+Yn7RPwF8T/s/eMNE0zxJZ6Rq/hHxlokPib4XfEPRLmHVPCfxP0WYssWr6ZdBFLRl0kilikVJreaN4Zo0kRlGn8Of2s/jf8ACPwmnw+0PxfrN78K9Q1SXVfE/gS91K41Dw3rYnhigAntXdoMQLG5iKoGV55TubIC+/y/EXTfid8DvHHwX1PVLFPA2hq/xq+FFzq14kF18PdVV4YtX0+3dwXWw1eKSJZ4UOwXlrYXBXCTvX1OLz3CUo06+Eg/Y6KSlrytu1092lpvrZO29jzMPSzbD1lCpP2kb2aV7tP7SWyknrKMdGm7LmXvfn3cGE3GnTRafbCdHPl5to9shHIyuMEcdMdKTxtd2t9pFvjTtPtbiCUKpgs47ckOFJAKj1J79BVS9vHtX0o7U2CUqpK5KkLyP6+1VvEd609pDbkIIjMjJgfMgG1Tk+9e1KvejODejW3y0PVdrOxVvIoxPBGIECNcrEYxGFXlBuAHcA8/U1298tjo02h3CWFoQgSaYNbIBIxByGH4Vwd5IW1C0ViMPc7s9CB5pXP5V2Xjq7DrpqRlT+8jARkzjEa8j268V1+3jGNWWzXLbrsl/kYqN0/63Zl+K760vL9Zns7K2jmjU4tIhGgyRngY55xnviuXnubYafbw26oq70utsa4Kuo2Ej3IPJ9h6VDqc7yRxbjyOBz26/rgVkIRFbWpB3OY1bcvBA4OB+Oa4Z4uTr83Vpp/MUou1u1v0N6S5gKqUGN7oAeY9vIJ5/CptUuLe7u7BZIoYAZVRjBHsQq2Bkjp36+9YU+Y2QGRivnABcZwNvr9f5VFqVw32qB/uomFB28cHIIrllXbTV+xVtLm74otrC0mgisNrq0YZpUxHlw208D6Vkw3DLNbE3FwkYKmZVndAc5yAAfaqd7cm5eMBuFPBI5xyT/Woy6+bArEBGmUMMfdwaxlWvJyWnoD3Om127jjltBaSXMcZjCyp57jcSSSSAecgjmudurhjLDseVcfKxWVsYbdnv6VoayftFxZpGvAQqFACuAFyKxrlsyQSFCgY7Ru44HY/rRUnKTv0B7mkDNgYLYxx/pDjiioM+jqPbf0oqfbS/nYW8jIjkJZic5HHcFuv+NWY5N2SDjduCgnGOlUEA3uCc7WyGHBHFSQSAll2dSWA7n2Hp0rmuluOLta5atyTM/zZVVx6kjABX8gamJeORlJIPy8HlR1PHtyP0qlGyrJJgEAnK7hlj26/5604OHZhkKABjjJz2GatS0sO+ljodHmCXbDGd8RBCnls7RgZ9c0t8wfUFk5YKQV5znA6CsyycpdhlUAgZUg4HHWprqUNdoxBDK/PoM5FaKf7vkNFL3EkXrl9rQSKx4j5G7dg5PFSb2E9oHYtIDhssegPHPasppJC67jwJBtOMjv0q66yCaKUK8iBd8zKhKxgkDJ9BkgfU1ab+FFQad5vyL2qz77iA5CqvykZ3EdOgp8kqeQmJHys6hVcYYDkA59/6GszUXRniAIOVBAX0J/z+VSnIZQzlt86nuGB6j/PtVqb5bDu1N2N3WHAsIREwJMkeRzkgZ6Vz+pAPborYJjkDKeSQWwD+orX1JpfskAUHm4XO5eBwAMVBeJFLCEZVXcQWkIKEkAk/qMUTj7VOL6mlRuTb8jE/tKOBlgaSSAhQwWT90T05U9x05FfRfjweLfiL8KfDPxC8cL4XsfCHhixfwd4av8AT9W0XStc1BImKi1tdFjnW7mWJyu+QQBVXe5cncT4VPpds8DtdRtLGQFjVzyDxgnj1Pb1rsPhP8HtK+LXjjQvBr+MfBXwv03V7tYNb+I/xAv5dO8G+EbbkyXN2YY5biYgABLa1ilmmcqiIScjz3lEpVIOEkpN6apb23bskvN6dyvbTmnQcb329f69PU8m+G/h7UvFPjDQfD2mJmbWLxbK5cxvNb21uxAmnmVQT5cYO9mxxt9a9m8U6Xf/AA31jxD4C1nw1ZQa9o2tvb3+pT3M0usyKqqY1jfeIxbyKySxssYLrIpLHAA/Vb9jzxD+xB+zr4ug0HULST4k+HfEPieXwL49+L/jzRJ9Ol17Tbl4EtdSsfD9tdpc2mh2skFxcT2wme7ulaNpwoSK3r71+Jn7DX7LHxL1vQfhB+0X+1x8I/CmpeH/AAfDffAX9qH4U6LFrWjazp2qu143h3x3YRbrljpl8+owW9zdst0IljVpzBJA6+dzUMZiZ4Wm+aUV0dr2dnZtxTS0+G93a2judtLLcTHBxxNGau3a3ZtJpN2dm1drmsnaSvdJP+fj4Y/G/wAc/BzxBpHibwHLaWGq2GpQa1Y2fiHRdN8Z+HZZYo5Y9t5p97bSQ3MbLLIrQyLsKuQwbrVW6+JXiDx1r+m3/iXTdLt4FuwLs+G9OXSIoovtBnl+zWyuIQ25pCoAUDdgFQBj3v8Aao/YU+P/AOylD4L1bx3H4S8S+BPHGkDxB4V8Z/Drx5pXj3w9PazAvEl2tncSTafd+WFaW1ukjZM8FwC1fK8UsdnbM4mjhkS2LIDgsXHOMH3pzr4rBUqmA1jGWrj52Sv62S17JanBOn7StGpUXvRfVaryKXxNkjs9c15dLsdNHh7VPFV2dL1WIrf34a0ZYrq1W4M0rGJHlDDczbt6sHYHNcV4W1KSK+uLNDhWHmyMCVK8sCM/Qgn6Vl6xeadLDZT290ZdQlNxdaxALP7LBZO0pESRvuO/dGoc4C7S+3nBNZvhORjqVxI5OTbuX4yeSOld+FqVIUqUG3dK3nb+upcKi+uqcesr/wBf1ofan7OOjX3ij9oz4W6JptroF3ceIvHGmeFrb/hJpGOg6W2pKLJdSu1X5xHY+d9s3jOGtE4PQ/1U/smfHn4GfsQ/sH/tufEjw7qFr458Q+PfF938BPgl4yvLOOzudR0GAz2kmuFOWR7iGK3kG05D3AJYncT/ABtad4in0S/vNRs5bqDUYbFfsF3ZM0ctpK5ii8xpByg2s4BXncV6da+x/ib8ab66/ZY+GXwys7udLDSri71C9gjl3QXUryxCJto+7gRnPXOBXr5fmVXCVK9envCFoO7VpOUbvtt5a2s3ZtCzf2OKjHDTV05NyTs01vb8Ple61Nf9oH9rf4nfG3xVqtvJ4q17/hFf7RuIvCfhSfVZLjRfCNlvKL9nhUiMyPEFV7jG59vULgD4s1TxxpumR3MRnuSiXCRSXEcAupgzNukZUYgO5GcbiADjkc1m297Np/hvU9WViLy9kGnwSHBZFYYYoO2ArDP+1XmWpRiRYrccbgoIbkM5Ulifx6ewFfOYOjGP+zUUo06asl59/wDhzkm7x55aykdpcfF6wtdBu/DWk/D7QrnT9W2XOr6x4ouJNT8XS3agr9osryHyRaKAxCwhZUOcvvOCKei+L2naK2kM72CBbaLz0RLyybrHvdAFY5zh+p79K8llVlZUK8iTaw9eef5V6NY6WbfQERlCT38wmJK4YDaTH78YB/Gphg6ScnTWr1vdt376v5HRh/ayk0tkj9lfgV+3l458N/DWLRtXg8PeJtc8Dmw0+O/8U6aur6gmnQ3kFxp2p6cxYGK+spYIkWfnMTeW4KHB/Sv9pzRfgl8c/wBlr4Hftv8Aw98T+HNF+LGnfEbxD8EfjDpN3F9m0X7HLDqEnhbV5ZNivEWtysCzMoKyWcL/ACMhI/lo0jxDc2Nta30UmWubZtK1Ad5opRnH4MAR6EV9r/Bz43EfAP4z/CTVr557PXfDy63ZWUxLW7X2m3Alt228jdse4Uk9n9K9XI69OOKxSneLxVFwm1pepTTdGb84ySV007P1T8bOsMp+wxsLOdCpGSvvyScVUjpveDe91eKdtE18ifFjVbPUNQn8VaNo1t4esPFGmW2owWdlrU+txyXcYNpqV0JZyZ0M97b3lx5MnMfnhVLIEJ4LR9XN9pN2kzh76NC0rsf9YCw+b+ea1fGUNhcz3dppf2eOzL297HLBGVdWuLaGSSByTk+VIZE+obBIxXm6QXOlmG4DKY5f3bbfvMDxgj6c/hSqYmtiWsVU66v166ep69Kbw82l8O3yex6HaOXtRlOSoI6pjp0ro7vxbc61psBmv78anpGl6doek2TQLLYPaWkDRPvn3BoxGFiKIEYMZXyRj5uc06AyWYYbCyJvVHk2+YAOx7GqFkwUbVwCRtJB6kgDBP6VlWowqQtUV97HouTkqcb6W7eh6YumX8ek6Lc6vb27f2/byXthbrfR3OoTQrM9v9o8lM7ImkimjUsdzPDJwABn1LwT4/s/g/478J3nhW017SZLO1jbxKfEN8tzcahNKR5/lwRxRiCBRgpGfMfglpDnA8F1DX1EPhWG0W8tZtN0FtPmle7aRp5XvrucyQjA8tcTBQi55Ut1Y1lXV9cS3S3Nxcz3U291a5up2uJ5TgcMzEnA9zXNgm6DVWDs+Za9jza9RV4OMoq9vv2P2I+Kn7T+qfG34p/AhNVFlLb2niHSNDaG2OIZRFNGIzLIxJdiojXJ6A47V+avxx8YaR4qvfh3d6Pp8mnyaZ8HfDvhvWZWyY9RvrCK4t5rqPJ6OqQjIwMxscda6r4Y30s3jr4O+KUSJxH8VNJ0uCzWdZ5Q9vc2LylrfOQji5j2sww5WQA/I1fMV9dTC5iiLiUNZQ4VpftKpwzAD+7yfu9smvRxWNq5jxO8yxdRzquEU5PV2SmtDzcvw9HBYF4bDQ5YdF0XvXItVuvs1uJFP74xCOMqc4Zt36gc10/wUfSZPG+i/wBt2+lX2l6ZLceIL/TNeNwunanHYWdxetaOYQZCZzbrEqqBlpFBZVyw8612Yl7RMY+UsdvGSCR0/E1j2cpSaQHgmE4BGW6g8Htj+tZYuo51pRjtbT5o76NRU5xnLVJ7d12P2D+BH7adz8E/g74Y8AeDbFNC13T/AIe+JZZvFWiRw6drWsXniqdPtcd/c7fOeKO0toLWNUcbVU4Hztn8/wC51u28T3ereIdV1C+l8QX2tGd7WbThcWT29wJXluTdeaGWVJDGgi8tgVYtvBUKcXwzZwappQnLyCeO3WJDuJcFV2gfTK8eldf8P7DVtZ/4S/wdb6p4b0WG6sx4gtpvEAhsri+urFHNva2NwInuWnlEzqlrEVSVgu7G1WXxqMqSXspO8kpJX7yd/wA/yW9jevUqulFfYbvb5b/maur3Efgf4c6brEfkXnir4k+beJf29zG32HR4dSFnpttDKD5lpLNdaffS3DkLJ5MECrtErE+YeA/iD4x0HxmLZdSur/T2u0t9e0/Trx9Y0bU7Vpo4Zomhn8yKRW80bC6kF9nqK++tW+Dvh74vfDDxB4jOqaPaa38O7K4vNZ8B3WpxaJ4k1awur5JpLbSFZB/x63s949vKFnwreVOFEkBfO0P4R6j+zp8OPEDaj4OaGX4h6rofjjwV4t8TafDrHiK2ttKmmmhhf7DcT2FzZRTD7RLATDI9xHAZI3+zpHXlLH5ZDATp5hZTba5ZL3mm7KydrpRtttZ2Vztp4TGYnFQjgU+VRXvK9l7qb5mtm5Oyb01WtjyH4peB9U+Hvij4jaXa+H/DOq6Ro92mjtfPDBNLoiXAS4tmitDN8txGtpLG8saSIpebJ/eoa8O8I+ML7w5r2jahqlm+t6TYzy2N9prFQ17pV3FLZ39ihYFVD29zMI+CI32sBxXufxdu/Hniu3TxHqNjod74a060W7k1HwHp2zw3avIEhl1DUYFZpbK7u3VDNJerE8r7BghUC/PVxKIbG5uI1XMVsXhJxtJ2MR+vSngp0KuEVCEvaQceRvvpZ32a81o+6T0U5hSlDEPRpp3s9HrZ/wCX6HM3t+LuDT9rSDy5WjTzcF3KBlDMQMAnGfqTyar3k/2g21uVIkEiJwflxwQf0rOiVhbW4nZWkVw/ysDu3KzcHp1z+ZpiSY1KJlwT5yqMHJGAD/Uj8K+2UpKnFS7I8jm5pXZqXNwzXVtL83KArk8Aklhx/wACrptfujcJpMrElnYEjOT/AKtf6H9K4l5H+2xHDABRyewHHT8K29RnLSafEx3CNiduMAfKP8MV0us2pqX9ahBXZX1beI43UDahyzM+C+cKMdz9PQGsES5W3GTgIBz06ev4Voau7ny0/wBrayjgen+NYaMVjiDIeCrAEYIxnJrnlNe1VhVLpsuXMzGQqNynhhnjPy9v1pHcSNCxO4jBA64J6jFNk+aWPf8Axgjjgnr/AIUyVVUxAE8ckg898mspSV2hXbJp3iVo2RSNzDJxgDPOMU12HmwgAA7sjnI4I5qvIxJBHAUgbSSQB1H86dG+ZYlJyA/BBwevb9ajm0G7dDWu5BHeWT4DBQxkRzlW4xz37/pWdqkrNLD3I5UJ8uD9fxqW/cCWBlGMAk7W7k/5/Ks2+cPNGQOgy2CcLwAcVcpys4NiLQfgfKx467utFUvNjHG7px0NFY69x3JYUUPLk5ZWKgdNvB6+tMgwzZUHGCAOjU6PBM/LE+aSCBt45/nTITiYAE4UFSMnjrUJ63L0VmOGfNlX1A3Y+6Oh/wA/Sljy0uD06kN14pYmzNcZBwBgEjkADFJGwabDBl44wAR0qlbqxJRVrst27bLmXGCAhAzwB05qW4ZxcKgbBI+cnliM1URyLiUkbht5OcVIHRriLk/JHgnoSSTgU030Ho4pIsNNJ5sKO2QrgquMrj/OKmupCHhKkqCRk564x19qrXBxLHkYO3GFGAuAeaSWTzmgVcgKSvXPPcGtFKTdx+6k2WLiTe0ZKkFSAOQSOBW1KGWa2cjcr3SDj5Q3C/4VhynABByGlC9srgY61o3chEcJHO11IHQcjj+VNOzsi09G3vodFqjRtZwmPsVOGbDdScj8u1ZF2x8gsTkKPm25UqSDjI9smpdWYfY7QtuV2UEkDai855/P9Kw5FvLl4rW2jluJrq4jtoLe3jM9xdSuwVERACzMxIAAGSTgVvKcIaNXb2HKTcmrG+Ga9gjghcKzOjMWBYgdSSPw6d67zQfC2o66bLTYrJ3iiJS1gt4S13MZG+Zjjq7Zxxz29KteEPAetrreoaPq+k3VnqmkXR07WNMnj8m/0u5Rwk1vcocGOaNv3bxPh0kDIwDKwH6TfDrw54f/AGfvBWlfHLxTb2d1qlhr1vrPhfwvqFmk8niSTTpRNa2oikG14prqOFHUkb44ZQMnCt59WVfEVJUm7QjrJ+m/+SXVnTTjSUVUb1e39fidF4R+FXwJ/Z41fQPhN8S4rf4g+Pviz8MhqvirQ9c8NvoOlfCjxBb3V1NH4a/tKSYmSWaG1il/tW32wq1zFHglXryX4r+Jf2StYg0zwR8I/F/jnwxbW8gfStJ8WeGriO98N6ldwxtdRLeW0jK6m5gS2Lys6FDC6GNQWTwj42/EO5+OHjW78fT+NtY+JGt+NNMs9R1XVdV8FWfg658O6lGGWXS/s9tLIhiiXbCly7fvEWHO0javz7o+j654i8RWXhHwtoOo694n1q8Gm6boun232nUb2Y5PlJHwd2AxIOMYPpXw+IyhYrF08dXnKniIpOSpVG4OVkr2mpJtaq6jG92mraLto4mpGMowinF3T06X1V76x0VtXayad9TZ8X+GrrwZ4o8Q6NrF+97qGn3RhvL0xvbC6bGejElh8wAJJyGz3ryLW9WaRZUWTkgDahy8YPQen416N491fwvoeg6f4Q0C8bXfEkoi1Dx14surLyV0eYWyxnw5pauMsLV2nE90p2yyCNUwkW6TwiecSsqpF5METFYkL7pHPd5G7sfbgV9LhqDm1UqO/m9362S/BL5HnyxPLFxprXb/AIbcZLk+ZkEB2UMB0GBmtTwwhEk0nzID8qtjqACT/SoLa0kvLzyFB2kh5WAztXaM1tQiO1naOJiETKoo7Dt+NenGLlPm6Izw6tOM5bXN12uPssRWSFvNt52WNpskYeCMHZ2Y7OCeoHtW42v3N3oj21xI3lWUK2kEcjbgmWBP4ZBrpNMsfC9/4Ne+fV7mbxBpemi0/sdrV7aG1ubjWITG6SFykyPaC4YiNUKOp3A/Kx4S60+W1+227I2JcSwtnoC3NcXtnDnjF7v8n/wCq8HKpzPp/lf9fk9CzrjlfD+jWwwFkZ3YA8MRsGR+Z5ri5yPtCMxLDzSpCnkn5goruPEELtZaEoRmVUOW2jAJdR1/DvXE3KGKWIkEBpstnBIKlvyq8DKTjOXm/wAzOcJRgv67GDc2MjX6xbdoe6WMHsNzY6fQ16/qPkRW8KRbmZGX5iMeWAmOBXmUJZ9Xt3bnF0rAHnODn+hrur+6ZzIpQZCsSQcniNjXRTbTlfY78E408PUl1dlqc9E5/sJ9oI2Sqy47cnv+NdRoGtXej38y2krI2oWD2UqD/lrFcx7HXp7nmuXEezSGTGCXjAzgE5Ck/TrXUaNYNJrVrLIG8u2t1Y5HUgAjNedCp7OXMn3/AEOGpGM04S8v1KzacjadquqyXkaywaxDpa2Zli86QNDK7SCMuJdoKKu7YUy3Lg4VuV1DK6PbhQMtKBkDkcE5zW7Jeb9M1BTdXarda75z2oAFk/lwsFk+9u3jzGA+XAVzz2rndQndtLtUwygt5hOeCVGP616cJf7Ir9v1FpzeaRr6FOz2MYI3ZgYFmPcZUfy/WqtrK2+MKdxMi7scd+1QaI7fYWwWBUP90eueP1P51o+HrKXVNVsLKNyrXFySpOz5VVd7t8zKvCqxwWHTrS5kqbvsdineFNLdFf7bLLfWAuHd1gAig3nzCiB2YKuegGTx0GTVy8kLMsgCACSSQYGd3A5/z6Vil0F3CQM7Yy/7wFW5UnJ9Kuu7+R5h+dQCSOpOXA/9lrnjLloxT7o4bJym/L9Ueg+Adfu9H8U+G723m+zTaTr1rrlvOWxHDLaOJlkIPAIKiofiH4Zn8Ja5oulXaWaXlz8P/DmvObSUSx41TSLXVIy7D/lp5V5FvHVWyP4awNBiN09/MiNstdLnnAXAdj5MhB/z2FXfH3i6/wDFfiS1vdTvLW/fTPCeg+GLSayj8mCO30zSLKxgiI2j540hCOSOXRzk5ySk75gn2j/X5kwSUHL+t/8AhzzbXBmWGTnCKVLN/Dlj19uKhuoLW1uLG1sr6DUGmjWR54rd4FidxzHl/wC7nBOMU3U7hXcxKTjaGkzg4OScA/jXVfDnw4viHxXoFpqXn2fhzUvEdl4b1XWTAtx/ZaXj7pnUHjzEgjuJV/65HmtsROEZOo9v8iY8z2PqXwZ8B7weBrO/l1Sz0zxJr2oJceF7288RWQ8J6xbEMHtr9N/m6VNGTE5nvvLhKSRZwH3jh/HfgXxr8OPEVha+OvDOr+EtdjkN5ppvgP7O1gQTGN5tPv4WaC6iDqyNLbSuoZSN2a/cjxp8IP2DvCmveEIPD3xfvtJ0q9+Huj6N4r1LSPEaavrXjWLW7S6vpriFY1WGefST5MFzaOyxFYfLDCRlx8RftO/C7X/gVd+EvD2g3Ok+PvgBq2gx+PfCeh3GnvqHw9163vLVJHuUtTetLYaijSSQXP2GS3mWWzUlJhhz8hgZ5jicZjnKLcaE7SvGyjzNpOLV+eL5W7q9m0pcjaR7mMr4CksNgZw9nWnDS7v7Rq0m1f4WlJXj5O17Nnmnwy/aA+FXjGVLH9r/AELxP4i0HSTb6fBrfw5vLPQ/G0yvEbeFkMsLwtBbRwfMrKMHyFzhiR9C2nhr9j34i6qth8EP2m/F/wAP4E1KabwxoPxn0/7XHpsfntJZw3VxAGt5GCsPMZYYlZ9x281+SVtMLvUGtLKSGwe6vDFZ2l/dL/ZiqxJCreuQCqZVRI+MjlitW9Ss7nSbhINc0a5024njMtrM0eyG7UHb5kE6HZIucjehYZ719DTzCnF+wxdGnVUteWpG90lsmmpWt2b1PBxOTzrL2mDxFSjJdackvvjJSi9f7uvc/bTx7+x7+1L+zj8K9U/aAl+HfifXvBl9qNm3hH9pH9m3xRpPiz4SxPDjfpniC0WGeWCORGUrb3LpGHUKbd1JA/I74y+HL++0nS/iDp3hbStC8La3OdLvb7w3K39lDUUMjGzvLIZSyvmSJ5zCvlxSxtviQKrAe0fs5/tgftIfs6rr+nfCv4qaxpngXX9Gmg8a+BdY1528JeMLOON3lsrmzk3QXLyqCkcUiElyNpU4Ita34r8OfE7/AISCfwxp39iWXxQ0a6ji8IyxLFY/2/Yq13bQWkxI2vuWdbaVSWD3IhcFJpKjGUclw8IZjlVOVPl+OnfmSj3i1q7LdSV1ZatarLB1c+g1gMxqRq7ctVrlbd9YtNtQ0aaak4vVOMdL/At1hFg4IIlJ6YBBU4//AFVXh/4+1kYNjzVIxz354rR1JbRDpz21yLtLm3W5lUqUkt5PmR4XH94FdwI4KuvvVWUhbmBo143Fuw2gDkH8q9q6nqttDVpxepLbyM86MclUUjkZOCSQP0rV1J9stsWOCGLMwIzH7VjQny7iDj5X+Re4B2Enj61Pfv5ksIGeEwQcg5Hy4/z61o5pKxUVuJfMrSo+chpAck598n9az5GUtaqo2gR8j1wT2qzckEWykjG8gHOMY65/PP4VTkDCS3jPITcqlTgKQT1P41EpXdhPe5JKButwD8wb5txyffGPcn86ScbJohuOTnPfAxxQ5CTR7wwB5x0PTHP/ANb1pJ2V5oQi/MAQTnk47/lxUzbvdCS0sitM2SAW25OAcZ4wf8aICfOj577gpPTj/P50k3+sCkM/zcADpx/n86arN5gbG3gnOc9PWp1trYHqy9fECWAZY7Q3zevI6VRumJljUBlCqeDyD15/lU08haaAsCMcEnBByajn2tcRDDFsMowMHt/9f8qL7tA2t0R7f9gH3wTmio2KZP7zHPQuMiilzL+vkPmZPExAYdC0m7HUdOmP89aLXIdmYdc5AHTn1/SktsZYbWysgB/hIP8A9anQMivN1yCeoOUJPU/rU3vuNWdgiJWW5wpwcnByTxng0Qt++dcfKR94Akn/AD60RANNKCTtwwJ5yenSlgIW4kJz8oyADlh+FO9vhCz0uWFK+bKQQScYXOc8801GJueBjYuORngZoU5uJAoABQZyckntz9RSwE+edwGduDgbj+H1outEwWtia5kIMYBywXgsMhuDURIYqNoCsdxIBwxxT77AdCCMbRx/dwDx+ppoK74VBLDHOR8verW/qHvXtcmmb/VEDGXJO7gfl3q48waOJSMASqSMZDDnHNUpSGaAc5BPXnIOP84qV3AdFOcLMrgkYA6DFVfQq2l35GnrbFbWEA7gr4zkkgc8VL4b19vDmtaN4hS0sb+XQr+LV7Wz1ESNY3E0BEkIlCFWKhwjYDDO3GaztSm8y1UZO5ZjnjnocVkFt0QjVgoLYcvkhff+dZzkp3dy3Lkqcy8j6L+E3xEu9Gt9XutZu/Oi1TWv7T1G6mHn39/O4LGSSRiXdi58wliSSSetel+NfiH4j+L13ovhTRfsqxaRbz3dnb6prcNhZL5UYmnkTz5ETKojlY4z5srEKoZiFPyVYs9gssIQzR7w0RVCUkz0bb1GeDg123gLQ/F3i3XYtA8K+HfEPiXxBfqotNJ8OaVLrGp3cIJMm2FFZiqgnexXaq7i2BmvPxMl7GU+a3XXb56oKc5Xsz6t8MeGddf4y/C5/EPwyuPhP/wnnhWS10bQ9B014bfxrDeWN3aQ6okV3csWF9cxkscpGjKSEAU14e9zH4dvNf0KIavF4w1mM+HNJi0K5s7uMW87RoVa8jZpFZnjEYaAsJo5iN6DO/362/Z5+Mnwkk8HfG7xnZWHhAeHPHVrd6boV5qkd94wju7K4JiW508fvLdHNrKE84qZAjFBgZPqvjnWfgJ4Z8NfDPR9E8GXvh74ppo95e+KZNX1KD7PqOsawYZNA1G9uriMxwWFrAYpjDlAsc8oMSssc0nlZl7Slm3tatN8tSMUk9/dk03blWl2ru1t77XfVgnCphZwjNe7e/bZOy13afftpqj8mJvtSXN5bXsT29xZXT2UttInkmzaIlHiKcbSpUgg85FPtLSS4ZyvEQckswzmvtzUPCPw1+KviLwf/afxE+GPg+K78IaP4e1K68Y6PrPh1NEmsLFLW5vL270eyuTcGaWF5VIgknkW5Te24EDx7WfCfg7w3f67YC70jWbawdYtO1Lwh4xuLzT9RMgZlaEXenxzOFVfmEiR7S6gnORXqUcxoveEtO1u9urT+drdjmeHlCXLUa/G332t8r3PHrZfs7uULAAZdhy3A61BG/mXB4ySxOSBg89677RvBWueJTqs3hXQvEGp/wBjWL6zqzpp4vrPS7eEjfNNInCKpZOGHzA9O1cJM0y3dyl2I47uKZjLGgSMK3XAVeByeg6Cu+FaFVtx/Ip3jFJu/wAz1/4bT6YfCnxcivrPUp7iLStGv9JurOcR2OnTxaxbRPJeIUO+N7e5uolAKkSyxnJGQbOr2ANvbTIo2yREM5G0naxPHtz1ryLRdXutPbUbZZvJtNat47HUA4YIUSaG4jJAP8MkKckHALfWvadNkF/4dsZpbmGYyyTWghBPmWksKow3gjG2RXGCD1RvSvHxVKdLETm9nr+EV+h1xkp0YuK1Wnrq/wDNL5HaeE/h7aeNfhF8afFKz+Xqfwn8Nab4nsrUL5i30c+u6fp1yjKBnCpe+Zv6Ax89a+bPFKwW95GtsIlhYpIkaymeT5ow29iRxnf07EEdq+0/2avi3onwb+IuoxeOdMs9S+FnxQ8M3fw1+JEF5Zperp9lqCNGl+oZWw1u7+aHQbkKB1+aNRXnnxm+Ar/CfxBFYeM/7UvPDOpRtq3hjxn4XS31GLUtOuCzWN3bB2WO6jdTueNXUrg/Mp+9w4DM6WHzWeX4l250pwb2ktFJJ94tardKSezCrSdTCKpS1lHSS66O97dndfcz5Fiu0a9iIBOJxkdAME4/lXdR21y2nXWsPE5jP+jWu8blvJn+URgdTjPOPSrXgPwd4Un8SyxfEHxNqugeCltrm5g1zw34UfxF4l1ySNHNnaWFhLNFFFLcSCENJdSokMTu/wC8KrG/u/w30fSPDWtQ/ErxbF/Z/gX4ZXH9uaVourQxarP4y1mArJpunSxEeVMJpfLadR8iwRy9uvp4vH0cJQnN6volrdvRRj3bemnXcWHw9acLzVovu7NLu1e6S3u1r0ucB8UvBmn+EfiH4l8B6Y888Hh68tdJupZ123AuY7K1N6rL2KTtOmO2z61Y0DT1kuhCHjgNy62UUs5CxxGRvLV3ZiAqgnJJIGATnvVGGbUtTvdY8W+IGa517xRqlzr17LIMtJNdzNPNJjtlpG47Z9qqeJ7m4sNLiidHtjf2zXUZJw7o+5Fb/dyGx7r6CuJKbSpx15VZt99EQlzWctG9f10PJCzsJY2lYqs7kANmMk8E/Q7R+AqlfTtJDbxDshJ98/8A6v0q5PHFCZoYZlukiATz4s+TIcEtsOMlc5wT1FZE6o5UMCAYwoY5GPp+de8vdoRTOJ35mza0QlbBxtyuW5I/Dr25p0P+qDOBtXcSGAIJCk8fka0/DV0NPtjKsNvcKbeQGK5jE6cgqDtPBIzkHsRVCNnneUOBubczqF2H58D+tKaSpuTf9ep1LmUYLyJ9Tw929zKzNOyKXLsTI5Mabix7nNI4RNJ3kACQBADye5P5ZqXXrdrbV9RgdBttWS3IBOMhFzj3Fa8GnJdQWcTDbEp3BccnJAA/SuOUuWjT5nvqZRX8S3kW9Mt3tPC2sXbMVlubMQJjhlDsi4B7ZDH864/XrsXWvavOphVTOiD7PaCxhxFEkfES5CnCc88nJPJr1XWLZYPDlzbhDHueH7wIEm2SPAz7Y7V4fPIXlvpAxLPPI27qMkt1owc1KtOb/rYiacYJGQZHZ5Hbkv04Oe9dl4CuZ7DxXoVzBr3/AAjkiavFPFrSLLO2kSRgNHc7IwZMxkhl2AtkcVxZGCccZ7qD6Yrs/BmoaPBrOhRa1azm0t9cFxqN7aOv2r7NLGkZjUMCuVKBgT/fNb1dKcmlczhdyR6340+IPj3xf4gl1bxjqb6lqqhLR7qOwg0+3khigigt2WCFEhUBIY/uoCSu45Ykn0PxL8a/EWq+El8LjVd0FrEq21pdyPK1ttjDSXEa4winJwc7ty9MYNcXfabNc6VYahdWzQW+qWhktbkgrBdiN2hkaNsfwuhDDsRXK6baaXp+qxy6vOUtmdQ9wsC3E0aIQ2FRgVPIUHPbNebGqpRm5q0/zvrr67nVXhPnTk7ru/LQ1PjLq1lDdl9TTRrPx5c2NnJrWjeGdB/sLRdOlNpEru3zFftMuI7icRosfmzyBQvKLufs1a7qXinxJpPwe1VItU8FePNet9E1PQroItvp13eJLa2Ws2Ej/wDHrcWzyFyVdIZF4mBUEj0L4n/s73nijxXrXiW21XVRpGu3E2raNqqaINVvZrm8lmePTrqxSZZ03tHIY7hVKDDqwAQken/s0/Bqx0G10zWbm80vT9ct/GNpqGmSaxEF8XeIJo7W7e1t9OtC5ia1Ta8k8ZyzusSmRMhG8uGJy+vk0acZXnJJWW8ZbWS+y4vZWunY7vY49Y5+xi/d1TadnG17vSzTXxdLXvZHz3pXgpU8Ran4Znn0+5/sS+vRqFrc65aeFoJIrBZ5HRNQnYxGSRIXEYUMzs6IgdmVa81XWr3RdYhk0lmsvs08ep6VHbyvcR6dfWzxyxXMYYnDF4lZiOCR0wAB9u/tHfCX4m/s+35uPiV8PPEvw4vfipocXiPwVqssln4i8KeKNAupbhWuxFdxSSwyzmK08l4ZoWRYZNqESDb8cAW/2l9QaSyuhbIZFuIbM2rA4Y7XUqOeB6jDDnqB30VUoxjDEL37WkmuvVW/T8BY2FKbvSas3dPuujXr9zR5Tql89/qeo3s0ccUt7qc9/LDCgWOJ5nLsq46KCxwAAAB0qm0xFzCCV2OGQZGMcD+maikkeWeWSTh5Z3diOuSc9Pxpr5863XJBYNt9wcCvepLkpxS2PGlrJm3uH2qBDggTbRhTgfMR/KnX8iNcK0QJUM2WK4zwP61FLlJbX0MjfNnIxvP8uajuW8y6+7gYxgHIGAK2TVrlK7RJM5Z7WOQgbWJYrwTkZ/pTL50F6NoGzZuOBz0we3tzUN0SZI12/MDjnp0/nUMqkXMJzjEfAJwMjPFS31RK7k1y4M8TKAq8FgBx1x0/z0plyrC8iUYDEEY7dO9EvzSrnjMZ7YJOB/XvSRN508LjliOR1OQKJPTQd2n5kcwK3AXB5PpjOehqNlDyKV6rnHBGPx/CrVwQ14nOAYwT16YH+frVeZwJ0GCAqELhcH8aluzvcHd3GyD99BlsgdFPJwT2qCZgblQCMBWKEHBbvU2QJ0xuOMHg85zx+XFVrg5uDsDlthDbzkAe3t/hS15RPuTZbtt/75zRUWQOCASOvyY/rRVcy7jS8yS1PDZIJMhyccEDA/CnwhXaTIwpOMgHeuT61DbKCHXk7XIJx8o61PbqAfmYqfO/AdKhqw0noJbqRJJgk4VgM8HrTVx5zls7AuTxg5qSNC0053dGOB1znnk4poXEkmOQ3IP15wKrsJruSxnbI7DOwgDBOccVMpX7QSGCDyipwc+uP5iqkbN5pwSduO/TGOvr361Iv+vYkhvlAAB5XPt+X5UJ2dnsUl0H3CsGQsSwYbgeWIx2x65qRVPmQ8AtghSDkk9RxUN0R5iYH3cZyemc/lTl3ebbNkY27skZJPNO3vaiiixNtSRAflz94jnOaSd1JQqX3bug6jkClvMeZDgEEr95WyD0PFVWOJIWIBO/PPy5x1zTu0htq/L0L15IrwqGxlXGQRw3ynnP41nlSgJBB3nGM5Hbj/69TXzfIpXjcRnPrgj9cj8qrOTty2B+8HPpzwaiytqU37x67otlbz2VtMg3mOFUeRuASMAhj9a6zRTBpOoWeqx3Gr2dxZuTFc6BrD6LqEJLDJ81cE5Bb5Ay5OMsBXE6Hr9hb6TbaZcWcAkt5XmN+pcT3G/BKP8ANtwMfLgA8nk8U99YgmZt0yRxliywqcqnJAH1wf0rw60Ki0T0f3np06MZJN72P1c/Z9+Lnwt1HwX8U/hpoOjy6d4++J3h/SvA3hLxJ8TbyK+1S31mbXtO1Oe5F6JDKsUlpplzapFaoN7X7whk85pztePf2HfDXxAsLL4qfC/4u6RfaX49vtWtNG8P+PtdsNd+IOsXWgwWCXlze/Y3+z2iahNdeZaWfzyQwGNZHY7Wb8mLPxReaNdw3ukXUtpdwqyW95BO0FzAHUrI0cqkMhIJXcpBwxGeayra8som80JdxTrISrw3jW6oW4ZlCkBTgKMjnCjniuaUcQ8AsHSlapG/JOUeeUby5mm3Jc0W3K63fu62gkOWGj7f2jjdO10nb/PU/Q7wH/wT4+Lnjaym8Xa/4v8Ag38AfhsIpr2HxL8ZPilpngu6uLaGNWM1tpksx1GZT0RY4SzcYB4Neraf8JP+CfPwbspdX8WfGbVP2j/HkMpGifD3wFoN7pHg6aQjy3Gr65eRw7UG1XU2yyFvNIG3GT+bHifxzq3xE1h/EfjXxdr+u649vBZfbdUvGneKC1hS2tYIsghI4Yo4o0RcBVQACs+4la6MNxPfXl99ngSBGVYQEijQJGmFQHAUAbjk8ZJzXztXKczx7vmWYzhC/wDDoxVNW7SqNSqS7OUHTfZRubqNKm1Klh+Z95O6+SVkvm2fslfftbeGPg1+zX+1PqfgnwP4b8BX3xr8DWfwH+GHg/wfpNnqemfDvSrrU7HVdWu7m7m/fPdXdrpskEl8N07NOqqUQ4H89M0xuby4n3MWkfzWYsWbd3bPfJBJNe7eLoLmDwRaiC4vYrfXtWeRdON2Xt5xbeWqMyZxkvIwHT/V/l4OI2KlkUYAHCj5unX9a/QMLzUstwuXQio06EOWK1u+aTm5SbbblJvVttu122zwZ0VTxFWsviqSu/klFJW0SVnZKy1ZpWrNNGFZiSWKM/dsAAZ/A/pXc6LqjW26FpiUQ4dXOS46BsfT0964CxchTn+Fy3pg9K0fMC3O6JgNsYyTyPft7U69KNekk9zqw9d0Zcz1T3PZrXUra6iNtdMjIybHDcrMvY/y9DXqmmeKPGnw9Sw8Oak8fibwi9jHeaX8PvHVvLrOjJbTkXUculSq4ktVk+Yhrd1GHfIzXzFb6ljCyyBGByuMHp0P0J/lXXS+K7q7sbCF5ISNL3rYzxoPPVXOfLaTqUBztB4G444rx6uBo1aMqGKi327X/NPs1Zo9BK9WFfCNLv8A8N69Gtfke4wfGDwpcSeI4ta+EnhfU4P7QgPg/RDqs1lpXgwJb2u6ITQss9zHIFIdbli26RnDbtwrlddXxd4utrXxZ4oC/wDCN6Rdf2domlaLY/YfB2iSMpdYYQPkaYqNzFi0jAAscYrxjTb83V1qTXRIR70SDeModqRogBx6IBgcYC16H4k+Jmua14a8N+C5rlYfC/hFbl9F0qNNltHNeOr3dy+PvyzeXEpdsnbEijAFceFyzC4acppPnskruUraJaczfLdLVrWT1d22zoq1K2IgnJrkvrsr636JX1tZPRLbYqX2uRB2SIjbFkMqklR6Dd9ew96848Q6vNfySieVpD5YUYO7YqACNB6AYPA9KpX+rIiskWWkx8wBxsB9fzrMcZjJ3AuVLFmGSTXtYPCOC5pbb+p5uKrU43hT1ZOMG0crkZTPoVyDxWOrbyACDuO1QBlskgVdnvB9nNvGo3Y2ljkgcHOKisYmGyQAhgVKgjkdOTXoT99pHBG97nS2yeXbrGAceQRtxkNwc4/E19keAvg9Hptjpe34QfEf4hWHxH0bf4M8ez+F77+xfFWo2U5R7PwvBbxlrhGuGhhmMridY1kHlRSlAPjtXT7MSWAJTYTy+0EZ6cZ/nX1j8OP2lP2hfhJ8PtC8K+APj98S/APhKLWbnxJpvhLw14nksLPSdRYQxzanYorE2k06xQh5YhG8htwSSVBpTWEdOVPGuSg1vC17prv0tf526XOtxqS5fZLbur6fenpuv6a9M+LH7KHin4GfDnVdc+Peg6P4T+LHxGuoNV8N/D272y+K/Buly7byLV7q1s7oPYfankjsls9RtfMC+a5WLCM3yZY2P2eNcqB5cWcyn5VbA/P603W/GV9r2rajr+s6pquv+IdXne61PxBreoTaxrmoyOxd5J7mVi7szEksx6knFY0nie5S3uLdAh+0rseWRRJcKgP3UPRc98DJ9a86vVhiKq9nHlpxVkt36t6XbfWyS2S0N/YtpKOnm936r9NbdzYu7mw1Cy1q1vJMyQaM82lyo7wqbpZoCvy45GwSqFbAOc9hXiJe3KtAIDHcxs3nSBy0c4JYhiOzDIHHBrqnvW3bs8hd5Abczd8n2+lc0RHJdzSowYMQGGCFBHU1eDhJTb6GGKjCNowephgAkjHJblec8epqNGeOeNwM7SAB1b6fpVuZVSWU4AQn0zzVaEBpwGH4ZOP89PyrttfQ4tW0z2fRvEUtxY2lo87NbwO8lvE5LRQmQKJQF7biq5x1IFdZp9xpKzrLqmlxanpk7wLqkcCrHrAtkmSSeOxuGDC3mdU2edsbCseCMqfBLa9mtZnO4lOF2qMEdOQPXp9a7Gx1qRFDxuG5+ZTznoDXlV6FSjU54nqqdLE0bSXvf5f10/yP2x/ZS+Enx2/bM+Herx/Du6+DVlqfwt8Yb/DniP4n/E7QPDvxP8ZwNZzywaNplnqtzGNRa2RQZrmKIMxWBWy/Xjof2J/jNr8ml+N/ilrkPw70W08XS+ArDx3rFxFa6BBqMUcN9a28NyrCNVjWQuQSiojq2eMV+YNp4tCapY6zot1P4YutPniuNPt7G8kltLB4irgokhYsC4LtuJJLHPHFbeqfEPxd4rtbrSfEPxN1qXR7i9bVbzTri8axsr2d8qXaNPkY/M3G3gE4rixGAy6WC9ll1H2OKb/irlvrNN2i4O1o8yir2Td7NKxyqGZU8Tz1qzlQ/k5dNmlZqSe/K25KTaVly6H27+3f+0j4q+KfjzU4Jvi9o3x6vrrU7Wxufixp1m+iSXjafpsVrcWDaA6LbxWZWaMRTpEI5DZt5YXDivzd8UatY2qT2dhZ22neaqvLZ2csssEJCqrrGZHd/mYFiGY4LkDAAFa+o6/4a0KxntdAjbU9QuoxFNqdxbm3tNOyQzNArHdJJ2Ej7VALYXJBHkd1cNcXG5ju3AtuLZZjnBY/pXRl+XSoQUKk5Tk9ZzlZynLrKTSSu97RSSua18VUqy9rU3WkV2XSy/4BTYMssalmOQXIHXJx/jSEB7u2XOECHvk8Hj+lLKf38ZCZBixwdpGKjX93dQuAcAfKW+vb8c/lXurTToedqaU+Y7qI8FVbcmeAMHn8smmsWNwzZ5D/AHs444x/M02di054JUqxGMsRzzTcZnVsnJGOD3HT8eavew3LWyHzN+9Vurbu+ecYx9OlMufmni53cbQCe/UfzpJiDKFUEjcQRk8DPekuQiygggkrkkMSOMD+lS7LYHd3HHmSPIyVTkDkg02FdlyFBIKFiBkg+oP60K6iZQFOCCQQMn3pRkXbsQRuTIC9c4xk/pSteILdMgYs9yBuywbGCdh9eP8AD2pjB/OALfOowBggnOMA/wCe9BP+lA5PIbg8knPY1Ez/AL8tuZW54Pf/ADzSV0HqWo1IuMt90LjPIP41E677iTYXwqdAO5606MkSsMLygyoHy4pI3ijuzvZ0RjsZkYbhxx1OPz9aaWtkLR6jjDgkYU4OOSSf50VfEMJAImcg8g7F5/Wir9lMdr9CnbIkYlLnDEkoR9Ox/GmW6sVkY/3yVB6ev+FdNbalaqzxtoGhyhs/NJBOGXIzwRKKZA1pLcoraZYBHcI6IJo1bgckiTOfxr2auQ16ShzTXvbWv+Ohkqt2/IwbeN83C4CttLBgeH4/+vRArrM6lRxxjqo4wCP8K7mGx0t1XOl2wLkqSs9yCAOw/e/5zRFpenySZ+zeXuyCI7iUDjGOC5pTyPE04qfPHX1/yJVePNy9ThYwfNk3KxAHBxyOuDjvTGQidSoYgAKRnHQ9QP8APWuyn0uzVvljZednEjHIBx60qaLZ8EGYEDPEnck89K4Z4GcG02rr+uxop8yVv62OPnV/MDODtbHQZ5A9KlJJNvsQ7Yw23CnBGeuf0rrG0u3yVDzADnO8E8/UVUmsY4kRklnBw3G5SOATjp7VMsM46tjv2OfkLNNGrZADZ+bPHTtTJgTKgXB+YFccj159O9X5QQ+7czHftG4A4HtxTZCIpYnVU3CUDlcg5z1rP2Lb3K5ylqETJIiI38eCpOV5Haq8udoLAffAz6e9bM073G6SRUDJtKlV29wP61AwV4HkKLuBA6ZHJFL2Gl7i5rtlSd2jTKPjdGuNp4zkf5/CoJ7y7ttuxkdv4t3JP4fjWqyIVRSikbvT2pbm3h2J+7UbiFPHX3+tDwqno0ilUmmlF2Mka1KBloSDgZXd+PHHSp01tym+SFipPUMDjGemfx61be3h8iTMattjyCRz6VONNszZh/KAYnOQSOx7fhWMsArN6GqxVWOjloVI9cRhu2yrgc5X2781o2/idkYSwPcIMFcKpHABGD7Vnw2FuIZSAwKgkENzweKs2VnC9vI7byxJ/i4HJHSsXgKbaTLWNxCSknqXdW8YXWswLA1v9nhggWzii8wyxADBd/mPBZiWIHGWPbFcxHIBvPbGOepx/wDrresdKtZd+8ynMxH38YGCeOPakh022KzkhyUYAZbqNuea3jh2nyrqYSnOdnN3KllAJFD45b5sBiucnP41p29kJb4JgIzZIUjBwAuP61JbRLFLhCwBUDHBAz6cVfiX/TFfcwZGKgjGSCBnNaqCSWhUJRslYzrqwaC8RC0Z3QjjHAyzc02406eK/thHIVITzAFHysR/CVPB/GtC8XOoL8zfKqoOegz/APXqe5UjU7L53P7knk+5pumtU9jS6u15o568ttSjeOMXahXYkrGoTB5/+tSyWFzIgLspO1UAMhx8vX+XWtq9Aa9tAQMEjPbPSm3ZMW4ocFRuHfHNKlThGV0iWnJSs3ZHOPYzhXGwnjbuLdDx+fetKWxmjjG7aNqAD5s4zkZqy0jyJhjwIieBjJOadcyO0eC3HlA47cmtJU4p2WxEIppmZFZwRxSOx3y4yDIeATngCpWDLAsgUv8AJkqASSO34/4VrzWsKWsLAEmRCzZPTBGMU/yY1SNcEgbuCfQnmudUnzJGt4xVraWMQuWtJAxbhCQmMHO3qfp0xVvQ4Zb5b+zjEkl3Lpc01iwJaUSW4+0EIAerRxyrjvu9cVGyhoHJ6hGAPcfKeal0e8nsb21vLZhHcWUiXUD4ztZCWGR3BxgjuKuiqft4xqK8b6+j3t52/Emcmn7rtp/kY8U99KEYzSEuM4zgd+4qq6Xkyb5rmby2y3lqfLBI6jPrwK6PWraGw1/XLK1Ty7e01O4ggj6iNVmZFH4AAfhVOIeZashJC78/KcEUqlCNKcoSSum/wIUnNLXpcwrYOZSVkZTkruYlWHTPvVi1wzS/Kcg/P0GQAKZ5SrI+C3zNgnOTUlsgLP8AM3JYnn0ArJvTUlRb0KxUSPKCTjcB6gfhVdLZ1ndivy4G3ruPTNbFlDH+++XJL43E5PXFOf8A17DtuHH5iqjG6uJJJczMxY23SfKR84LdyAOlIk0kMzbTlepTkZ6c1tWyK0l0pHRC2QOc/N/hVVoYxcOAOh69+nWhxu+VlpNWa3IY766MpjWESkZLbWwcY64xV6xulN/AmpQTPZpKr3sNpJ5N08e751jdgVViMgEgjPapdOiU3cwOcADHtjP+FWdMAkvrsyKr+XHxuGQccc1MKFPm2RTq1Xo5PsZFwTNe3SwiaO3DE20Fw4klVCx2qzAAMwGASAMkdB0qtIhEqKVORCOcYPUjt/nmtRwBe4AAwseOOOmelPZQ91tYAhowpPQgZPQ1fLa/9dTPlvHmZiSqXeMqCm2Pndwf88U64KboQoYbYxkZySST/jWg0Sm8MZyVEO7k5OduarNGr3DI2SvknHtwOlUlaN+5LersDAibDZU7QRnk9s04YN1gMBhN6tj5R9KEXzL1Q5JHkqSBxnPJpkzFb4rnICYyeuOlJKxTa0YyQkzkAsSVOccZJI5pszZmAHVUwT90A+n+fSkZibgHgZUtgdBSTyMk+Fxgnbzz2pNJLVC21EVts8eCfmXAIPTpT5ZCblmOFwg465qLo3mDhkTA9KbGxYuxOSUBP49v8+lJWtqJytsKpL3Kg8Yj6gZJ68ioJCRM+DgcZ4J3elWbVi93IzckLj9cVDIzLdnB9OMDH+eKT92wrWXMOhYiQp6p6YHB7n/PSqdywYyMDwGUYHRu+fyqckmRzkjKY4OB1xVJz85TAx5g+vAqefWw+lxRc3GBgjGOPnI/pRVcyPk/MetFPTuP3f6/4c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data:image/jpeg;base64,/9j/4AAQSkZJRgABAQEASABIAAD/4TBcRXhpZgAATU0AKgAAAAgAFAEPAAIAAAAGAAAJCgEQAAIAAAAQAAAJEAESAAMAAAABAAEAAAEyAAIAAAAUAAAJIAE7AAIAAAABAAAAAAITAAMAAAABAAIABUdGAAMAAAABAAAAAEdJAAMAAAABAAAAAIKYAAIAAAABAAAAAIdpAAQAAAABAAAJNIglAAQAAAABAAAv7IgwAAMAAAABAAIABYgyAAQAAAABAAAJxJydAAEAAAACAAAAAKQwAAIAAAABAAAALKQxAAIAAAANAAAwAKQyAAUAAAAEAAAwDqQ0AAIAAAAaAAAwLqQ1AAIAAAALAAAwSOocAAcAAAgMAAAA/g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Nhbm9uAENhbm9uIEVPUyAxMzAwRAAyMDE2OjA2OjA2IDEwOjMwOjMwAAAggpoABQAAAAEAABLGgp0ABQAAAAEAABLOiCIAAwAAAAEABgAAiCcAAwAAAAEJxAAAkAAABwAAAAQwMjMwkAMAAgAAABQAABLWkAQAAgAAABQAABLqkQEABwAAAAQBAgMAkgEABQAAAAEAABL+kgIABQAAAAEAABMGkgQABQAAAAEAABMOkgcAAwAAAAEABQAAkgkAAwAAAAEAEAAAkgoABQAAAAEAABMWknwABwAAG7QAABMekoYABwAAAQgAAC7SkpAAAgAAAAMxMAAAkpEAAgAAAAMxMAAAkpIAAgAAAAMxMAAAoAAABwAAAAQwMTAwoAEAAwAAAAEAAQAAoAIAAwAAAAEUQP//oAMAAwAAAAENgAAAog4ABQAAAAEAAC/aog8ABQAAAAEAAC/iohAAAwAAAAEAAgAApAEAAwAAAAEAAAAApAIAAwAAAAEAAAAApAMAAwAAAAEAAAAApAYAAwAAAAEAAAAA6hwABwAACAwAAAq66h0ACQAAAAEAABAYAAAAABzq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UAAAAAjAAAACjIwMTY6MDY6MDYgMTA6MzA6MzAAMjAxNjowNjowNiAxMDozMDozMAAACGAAAAEAAAADoAAAAQAAAAAAAAAAAAEAAAAUAAAAASUAAQADADEAAABQBQAAAgADAAQAAACyBQAAAwADAAQAAAC6BQAABAADACIAAADCBQAABgACABAAAAAGBgAABwACABgAAAAmBgAACQACACAAAAA+BgAADQAHAAAGAABeBgAAEAAEAAEAAAAEBACAEwADAAQAAABeDAAAGQADAAEAAAABAAAAJgADADAAAABmDAAANQAEAAQAAADGDAAAkwADABwAAADWDAAAlQACAEYAAAAODQAAlgACABAAAABUDQAAlwAHAAAEAABkDQAAmAADAAQAAABkEQAAmQAEAC8AAABsEQAAmgAEAAUAAAAoEgAAoAADAA4AAAA8EgAAqgADAAYAAABYEgAAtAADAAEAAAABAAAA0AAEAAEAAAAAAAAA4AADABEAAABkEgAAAUADAEkFAACGEgAACEADAAMAAAAYHQAACUADAAMAAAAeHQAAEEACACAAAAAkHQAAEUAHAPwAAABEHQAAEkACACAAAABAHgAAFUAHAHQAAABgHgAAFkAEAAYAAADUHgAAF0AEAAIAAADsHgAAGEAEAAMAAAD0HgAAGUAHAB4AAAAAHwAAIEAEAAcAAAAeHwAAAAAAAGIAAgAAAAMAAAABAAAAAAAAAAEAAAAJAAAAAAAAAP9/DwADAAIAAAAAAP//NQA3ABIAAQB0ACABAAAAAAAAAAD///////8AAAAAAAAAAP////8AAAAA/3////////8AAP//AAAUAMYi6kwAAAAAAAAAAEQAAAA0AUQAdAAMAQAAAAADAAAACAAIAKgAAAAAAAAAAAAAAAEAAAAAAHQABAFiAAAAAAD4AP//////////AAAAAAAAQ2Fub24gRU9TIDEzMDBEAAAAAAAAAAAAAAAAAAAAAABGaXJtd2FyZSBWZXJzaW9uIDEuMS4wAAAAAAAAAAAAAAAAAAAAAAAAAAAAAAAAAAAAAAAAAAAAAKqqeSV7JW0AYmkAAwAAAAAAAAEAAAYAAACokpeRkwAUQIkAAAAAAAAJAAADAAAAAbu7AQEAAAAAAAEAAAAAAAAAAAAAAAAAAAAABQAAAAAAAIcAAAAAACUAAg8AtgAMzMwLAAAAAwAAAAEAAAAAAAAAAAAAAAH/AQAAAAAAAAAAAFAUAAAAAAAAAAAAAAEAAAABAAAAAQAAAAMAAAADAAAAAwAAAAAAAAABAAAAAAAAAAAAAACHAAAAAQAAAAEAAAABAAAADAAAAAAAAAAAAAAAAAAAAAAAAAAAAAAAAAAAAAAAAAABJVAANQASADeRZZI/AP///////wIAAAADAAAAAAAAAAAAAAAAAAAAAAAAAAAAAAABAAAAKBQAAHQNAACsCgAAVgEAAAACAACsAgAA0AIAAOABAAAAAAAAAAAAANACAACsAQAA0AIAAOABAAAAAAAAAAAAANACAACsAQAAAAAAAAEAAAABAAAAAAAAAAEAAAAAAAAAAAAAAAAAAAAAAAAAAQAKAgABAAEBAAIAAAAAAAAAAAAxLjEuMAAzNygwYikAhwAAAAAAAAAAAAAAAAAAAAAAAAAAAAAAAAAAAAAAAAAAAACOAAAAZAAAAGQAAAAAAAAAvxcAAAAAAABkAAAAZQAAAGQAAAAIAAAACAAAAAgAAAAIAAAAAQAAAAAAAAAAAAAAAAAAAAAAAAAAAAAAAAAAAAAAAAAAAAAA3gEABAAEowIAAAAAAAAAAAAAAAAAAAAAAAAAAAAAAAAAAAAAAAAAAAAAAADeAQAEAASjAgAAAAAAAAAAAAAAAAAAAAAAAAAAAAAAAAAAAAAAAAAAAAAAAN4BAAQABKMCAAAAAAAAAAAAAAAAAAAAAAAAAAAAAAAAAAAAAAAAAAAAAAAA3gEABAAEowIAAAAAAAAAAAAAAAAAAAAAAAAAAAAAAAAAAAAAAAAAAAAAAADeAQAEAASjAgAAAAAAAAAAAQAAAAAAAAAAAAAAAAAAAAAAAAABAAAAAAAAAAMAAAAAAAAAAAAAAO++rd7vvq3eAAAAAAIAAAAAAAAAAAAAAO++rd7vvq3eAAAAAAQAAAAAAAAAAAAAAO++rd7vvq3eAAAAAAAAAAAAAAAAAAAAAO++rd7vvq3eAAAAAAAAAAAAAAAAAAAAAO++rd7vvq3eAAAAAAMAAADvvq3e776t3gAAAAAAAAAAAAAAAAMAAAAAAAAAAAAAAO++rd7vvq3eAAAAAAMAAAAAAAAAAAAAAAAAAAAAAAAAAAAAAAMAAAAAAAAAAAAAAAAAAAAAAAAAAAAAAAMAAAAAAAAAAAAAAAAAAAAAAAAAhwCHAIcAAAD//////////wAAAAAAAAAAAAAAAAAAAAAAAAAAAAAAAAAAAAAAAAAAAAQABAAEAAQAAAAAAAAAAAAAAAAAAAAAAAAAAAAAAAAAAAAAAAAAAAAEAAQABAAEAAAAAAAAAAAAAAAAAAAAAAAAAAAAAAAAAAAAAAAAAAAABAAEAAQABAAAAAAAAAAAAAAAAAAAAAAAAAAAAAAAAAAAAAAAAAAAAAQABAAEAAQAAAAAAAAAAAAAAAAAAAAAAAAAAAAAAAAAAAAAAAAAAAAEAAQABAAEAAAAAAAAAADGUFVXZwAAAAQAAAAAAAAABAAAAAAAAAAEAAAAAAAAAAAAABAAAAAAAAAAAAAAAACYMgAAYNwAAAAAAAAAAAAAAAAAAAAAAAAAAAAAAAAAAAAAAAAAAAAAAAAAAAAAAAAAAAAAAAAAAAAAAAAAAAAAAAAAAAAAAAD/AAAAAAAAAAAAAAAAAAAAAAAAAAAAAAAAAAAAAAAAAAAAAAAAAAAAAAAAAAAAAAAAAAAAAAAAAAAAAAAAAAAAAAAAAAAAAAAAAAAAAAAAAAAAAAAAAAAAAAAAAAAAAAAAAAAAAAAAAAAAAAAAAAAAAAAAAAAAAAAAAAAAAAAAAAAAAAAAAAAAAAAAAAAAAAAAAAAAAAAAAAAAAAAAAAAAAAAAAAAAAAAAAAAAAAAAAAAAAAAAAAAAAAAAAAAAAAAAnwAHAHAAYAANAAkAAQBAFIANQBSADQACAAAAAAAAAAAAAAAAAAAAAKwCAAAAAAAAAAAAAAAAAAAAAJgBAAAAAAAAAAAAAAAAAAAAAA4EAAAAAAAAAAAAAAAAAAAAAAEAAQAAAP//EAAAAAAAAAAUAAAAAAAAADgAAAAAAAAAAAAAAAAAAAAAAAAAAAAAAAAAAAD/////lwAAAAEAAQAPArYAAAAAAAAAAAD//wAARUYtUzE4LTU1bW0gZi8zLjUtNS42IElJSQAAAAAAAAAAAAAAAAAAAAAAAAAAAAAAAAAAAAAAAAAAAAAAAAAAAAAAAAAAAE1FMjYwNTA1N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AAAABAAAAAEAAAAsAAAAAwAAAAEBAAABAAAAAAAAAAMBAAABAAAAAAAAAA8BAAABAAAAAAAAAAIAAAAsAAAAAwAAAAECAAABAAAAAAAAAAICAAABAAAAAAAAAAMCAAABAAAAAAAAAAMAAAAUAAAAAQAAAA4FAAABAAAAAAAAAAQAAAA4AAAABAAAAAEHAAABAAAAAAAAAAQHAAABAAAAAAAAAA4HAAABAAAAAAAAABEIAAABAAAAAAAAAAAAAABAFAAAgA0AAAAAAAAAAAAAHAAAAAMAAAAAAAAAAAAAAP//UBSHAAAAAAAAAAwAZQIABAAE8gMAACIA4BS8DQEAAQCYADgA1xS3DQAAAAAAAAAAAAAAAAAAAAAOAPICAAQABGIBFwIABAAE+QF7AQAEAATjAhgHSglGCSwDDwfkDN4MXQZiA6AInQg/BgMAAAAJAQoBBwEAAFIFiguGC5wGYgLXANcAHQB4AD4CPQKTA+EEdgh6CIEBZwdRD1gP7whAAzQBMwEsAKkA9gL3AsYEvgY/C0ULFgLRBgAEAARGB6cP0QYABAAERgenD9EGAAQABEYHpw/RBgAEAARGB6cPAAQABAAEAARZEAAEAAQABAAEWRDRBgAEAARGB6cP0QYABAAERgenD9EGAAQABEYHpw/RBgAEAARGB6cP0QYABAAERgenD64F+wMCBPsGGA6uBfsDAgT7BhgOAAAAAAAAAAAAACUIAAQABA8GUBRfCQAEAAQqBVgbwQgABAAElQVwF+cFAAQABBoJgAwsBwAEAASWCJEOJQgABAAEDwZQFBUJAAQABH8FyRglCAAEAAQPBlAUJQgABAAEDwZQFCUIAAQABA8GUBQlCAAEAAQPBlAUJQgABAAEDwZQFOYDAAQABBUEpw/mAwAEAAQVBKcP5gMABAAEFQSnD+YDAAQABBUEpw/mAwAEAAQVBKcPSwYABAAEAAjrDUsGAAQABAAI6w1LBgAEAAQACOsNAAQABAAEAARZEAAEAAQABAAEWRBLBgAEAAQACOsNSwYABAAEAAjrDRYGAAQABFgIVA1IBfoDBAQECGwMsP6AAagDlCrB/ocBkQMQJ+7+nAFWA2wgIv+1ARkDWBtZ/9QB3gJwF3T/5AHCAuAVkv/3AaQCUBTD/xECcgJcEv7/OQI8AmgQNABhAhEC2A5jAIUC7AGsDZ0AtgLCAYAM0ADgApwBuAv7ABADhgHwCmcBkANNAWAJ9AERCCAI/wf/B/8H/wcAAAAAAAAAAAAAAAAAAAAAAAAAAAAAAAAAAAAAAAAAAAAAAAAAAAAAAAAAAAAAAAAAAAAAAAAAAAAAAAAAAAAAAAAAAAAAAAAAAAAAAAAAAAAAAAAAAAAAAAAAAAAAAAAAAAAAAAAAAAAAAAAAAAAAAAAAAAAAAAAAAAAAAAAAAAUABwALACMABQAJAA0AEQA6AEMAgwBlAEkAPQAXARIABAAGAAgAKAAKAA0AEgARADcANQB+AMEAwQCiAEYGOQABAAUABQASAAIAAQACAAMAAgAEAA8AGwALABMAXAEUAAcADgAWADcACAALAAcACQAgAB8AHwA2ACYALwB3ASsAAAAAAAAAAIAAAAAEAAQABIQKPw/8GiUQ5P+A/80P3A8cAIEANBAAAAABBQDLlQkA7xQIAB3gCADOxAAEAAQABAAAAAAAAAAAAAD/HwAB/x8AAQAAAAAAApoCxAHeAaMCigFGAwAAAAAAAAAAAAAfAD8AXwB/AJ8AvwDfAP8AAAAjAEsAbgCMAKkAxgDhAP8AAQAAAE8AAAAQACAAQABgAIAAwAAAAOf/5//n/+f/6f8AAPUD+QP5A/kD+QP2A8oDiAQBAPsH+wcCCAIIAADWKxAn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/AAAKADsA0gAAAQABAAEAAQABAAAKAEQA0gAAAQABAAEAAQABOAA7AEcAAQABAMMA0gAIABMAKAAtAFgAigCTAJwA/wAAAAAAAAAAAAAAAAAAAAAAAAAAAAAAAAAAAAAAAAAAAAAAAAAAAAAAAAAAAAAAJgAsAEAAhgCPAJkA7wAAAAAAAAAAAAAAAAAAAAAAAAAAAAAAAAAAAAAAAAAAAAAAAAAAAAAAAAAAAAAACQAAAAAAAAAAAAAAAAAAAAAAcwL1AAAAxwOkAQAAQAHPAkcBAAByA34BAABQAQAAtQUABBkDAAAAAAAAAAAAAAAAJQA/ADsAWAIABAAEMwKnDwAAZADhAQAEAAS0AgAAAwJ5AAAAdwKsAAAAUAGcAEgAgwAlAFEAOABVV4FNLQA1ADMA/wAAAAAAAAAAAAAAAAAAAAAAAAAAAAAAAAAAAAAAAAAAAAAAAAAAAAAAAAAAAAAAAAAAAAAAIwBLAG4AjACpAMYA4QD/AAAAAAAAAAAAAAAAAAAAAAAAAAAADwBEAAEAzwAAAAAAAAAAAAAAAAAAACYATgBvAIwApgDBAN4A/wDjAPMA8QDkAM0AugCtAJoAgQBwAF0AUwBMAEcAQwA+ADoANwA1ADMAMgA2ADwARABOAFUAXABdAFoAVQBOAEIANQArAB8AGAAXABYAFgAWABgAHwA7AEAAPwA9AD0AOwA6ADcAIgALAAsACgAKAAkACAAIAAgACAAGAAUABAAAAP8ACQCcAEgAVVeBTQAAAAAAAAAAAAA1AP8AMwDpAVEAAACgApIAAABAAQAAAACDAAAAAAAAAAAAAAAAAAAAAAAAAAAAAAAAAAAAAAAAAAAAAAAAAAAAZABkAGQAAABkAGQAZABkAAAAZABkAAAACwAAAEYAAABkAAAAnABIAFVXgU0AAAAAAAAAAAAANQD/ADMAAwJ5AAAAdwKsAAAAUAFVV4FNAAAAAAAAAAAAAAAAAAAAAAAAAAAfAD8AXwB/AJ8AvwDfAP8AAAAAAAAAAAAAAAAAAACHAIcAh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B0AAEAAAAAAAAAKwAAAAAAAADMEEAUgA3/HzgbDheLEgIRVA0AALID6gUiCN8IGgoAQApBY0EaQWZADkAAQIE/pz/bQIdCREMAALID6gUiCJ0JGgrTPxQ/Jj4/PdI8uzwAALID6gUiCJ0JGgoAAAAAAAAYAAAAAAAAAAEAAAAAAAAAAQAAAAEAAAAHBAQACwAANwwAAAAAAAAAAAAAAAAAn4qTAAAAAAAAAAAAAAAAAAAAAAAAAAAAAAAAABwAAAAAAAAAAAAAAAAAAAAAAAAAAAAAAAAAAABJSSoAjg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PGgAAAAOJADS8AAAAAlMAAAABAAAABwAAAAQCAwAAAAAAAAAAMjIzMDczMDA0NTg2AAAAAAASAAAAAQAAADcAAAABAAAAAAAAAAAAAAAAAAAAAEVGLVMxOC01NW1tIGYvMy41LTUuNiBJSUkAMDAwMDlmOGE5MwAA/+EMfWh0dHA6Ly9ucy5hZG9iZS5jb20veGFwLzEuMC8APD94cGFja2V0IGJlZ2luPSfvu78nIGlkPSdXNU0wTXBDZWhpSHpyZVN6TlRjemtjOWQnPz4NCjx4OnhtcG1ldGEgeG1sbnM6eD0iYWRvYmU6bnM6bWV0YS8iPjxyZGY6UkRGIHhtbG5zOnJkZj0iaHR0cDovL3d3dy53My5vcmcvMTk5OS8wMi8yMi1yZGYtc3ludGF4LW5zIyI+PHJkZjpEZXNjcmlwdGlvbiByZGY6YWJvdXQ9InV1aWQ6ZmFmNWJkZDUtYmEzZC0xMWRhLWFkMzEtZDMzZDc1MTgyZjFiIiB4bWxuczpkYz0iaHR0cDovL3B1cmwub3JnL2RjL2VsZW1lbnRzLzEuMS8iLz48cmRmOkRlc2NyaXB0aW9uIHJkZjphYm91dD0idXVpZDpmYWY1YmRkNS1iYTNkLTExZGEtYWQzMS1kMzNkNzUxODJmMWIiIHhtbG5zOnhtcD0iaHR0cDovL25zLmFkb2JlLmNvbS94YXAvMS4wLyI+PHhtcDpDcmVhdGVEYXRlPjIwMTYtMDYtMDZUMTA6MzA6MzAuMTAwPC94bXA6Q3JlYXRlRGF0ZT48eG1wOlJhdGluZz4wPC94bXA6UmF0aW5nPjwvcmRmOkRlc2NyaXB0aW9uPjxyZGY6RGVzY3JpcHRpb24gcmRmOmFib3V0PSJ1dWlkOmZhZjViZGQ1LWJhM2QtMTFkYS1hZDMxLWQzM2Q3NTE4MmYxYiIgeG1sbnM6ZGM9Imh0dHA6Ly9wdXJsLm9yZy9kYy9lbGVtZW50cy8xLjEvIj48ZGM6cmlnaHRzPjxyZGY6QWx0IHhtbG5zOnJkZj0iaHR0cDovL3d3dy53My5vcmcvMTk5OS8wMi8yMi1yZGYtc3ludGF4LW5zIyI+PHJkZjpsaSB4bWw6bGFuZz0ieC1kZWZhdWx0Ij48L3JkZjpsaT48L3JkZjpBbHQ+DQoJCQk8L2RjOnJpZ2h0cz48ZGM6Y3JlYXRvcj48cmRmOlNlcSB4bWxuczpyZGY9Imh0dHA6Ly93d3cudzMub3JnLzE5OTkvMDIvMjItcmRmLXN5bnRheC1ucyMiPjxyZGY6bGk+PC9yZGY6bGk+PC9yZGY6U2VxPg0KCQkJPC9kYzpjcmVhdG9yPjwvcmRmOkRlc2NyaXB0aW9uPjxyZGY6RGVzY3JpcHRpb24gcmRmOmFib3V0PSJ1dWlkOmZhZjViZGQ1LWJhM2QtMTFkYS1hZDMxLWQzM2Q3NTE4MmYxYiIgeG1sbnM6TWljcm9zb2Z0UGhvdG89Imh0dHA6Ly9ucy5taWNyb3NvZnQuY29tL3Bob3RvLzEuMC8iPjxNaWNyb3NvZnRQaG90bzpSYXRpbmc+MDwvTWljcm9zb2Z0UGhvdG86UmF0aW5nPjwvcmRmOkRlc2NyaXB0aW9uPjwvcmRmOlJERj48L3g6eG1wbWV0YT4N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PD94cGFja2V0IGVuZD0ndyc/Pv/bAEMAAQEBAQEBAQEBAQEBAQEBAgEBAQEBAgEBAQICAgICAgICAgMDBAMDAwMDAgIDBAMDBAQEBAQCAwUFBAQFBAQEBP/bAEMBAQEBAQEBAgEBAgQDAgMEBAQEBAQEBAQEBAQEBAQEBAQEBAQEBAQEBAQEBAQEBAQEBAQEBAQEBAQEBAQEBAQEBP/AABEIASwBwgMBIgACEQEDEQH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xAAfAQADAQEBAQEBAQEBAAAAAAAAAQIDBAUGBwgJCgv/xAC1EQACAQIEBAMEBwUEBAABAncAAQIDEQQFITEGEkFRB2FxEyIygQgUQpGhscEJIzNS8BVictEKFiQ04SXxFxgZGiYnKCkqNTY3ODk6Q0RFRkdISUpTVFVWV1hZWmNkZWZnaGlqc3R1dnd4eXqCg4SFhoeIiYqSk5SVlpeYmZqio6Slpqeoqaqys7S1tre4ubrCw8TFxsfIycrS09TV1tfY2dri4+Tl5ufo6ery8/T19vf4+fr/2gAMAwEAAhEDEQA/AP4V54ox4euZNoG+8mwzd8uccfh396zfCkW621pt2BF5QIx9/lu1b14hPhFWKYV7qU59zI2fr0rP8IRZ07xC2w5Hk/vP4QMt1/IfrX0FWmni6Ub/APLt/wDpLPspUrZph4209k3/AOSM/Uj4SZHwp8RSllUQ/D3TrNQVwpM1zGMegzuPNfYzzrbeGbDJXH2VSF8vdg7ATk9+n4cV8ffCdR/wprxG68tPp+g6WrgbVbNxCcA9uhr641tfI8OWQHVLH5Wxgfdxx9fUV8tLBupVqtLpH85FYlR5I3tzcz+/3SCxuTBd2LEoAvw+iJcHClpr+6bH4gD616N4ZffpPgiJgqNNrWqXoIO3I8yJFGM+3WvJ5FljkiR2+WHwVpcTrwQ2+S4k6/jnj0r2rw3Z4t/h8oUZGlXV0ycHHm3J/H+H9K4pZXVqRpqS0b3+Z6NKVN1J9+Vp7ae6/wBS38SP3l14ats/NceIbOEDJYFTNFnH+NfVGu3EVn8Eb13JZbpruQsg+f8Ae3M2P0P6V8qeNsP4t8EwDdg+IbcopOB8hByF/wCA19L+MpTB8DLVRGXeeygYYGPmkIY9/Vj+dGIy2XtfZQWy0M6UYujG605l/l+Rn/BFUtvDvhCAEviwv5g00m+U5lhUEn1OTz71yHxrvpZbq2hiUCQ38ce0DHQnr6mu7+EkS+VoChVBtvCjyv8AwqxlumGfx8quC+LMXna9pCsm7zNYjUgsAAdx/wAK82eW1Y05tK+/6I66ri68XFX6/i7fofRlgwkikgYb2gWBIyyd1tYUIB/DOfavwm/4KueLj4v+MXw5+FujyRXc3gDwi17q8FudzW15q8yzLGw/vLbwWzEdcTD1r91ftF9Y2fiXUtN0aTxBqNjBdXWm6JbTx2l1rFxEp8q2SWTEaGVkRAznaN2TX8y3x5+Fn7Snhjxtr/xm+MXgXVtO1XxHqtxrev3XF7bWqzTGNQHj3IkaFRFGAxAWNMHaVJ1y3BRw8FUlrLmk1ppuzz87pzqrlhF8mnNbokl+v5M9C8Hf8E5PiRq3wIu/2gtVk1Y6MILq88JeDPDumpfa946XTJIX1aK3nkbyopLe3la5Cskm9YZAQDgHsfg3YWsHwj0NP+Ecn0b+1vFsW/UGshANQutMtbiG/jlaMCDzlN3bOUA8xUkUt94mvH739r748+Ovg94C+DVp4z1zw94E+FXinUvFXgpNFvBpdzbT6xHAmofaJUAeTm2g8olwESSZSrBxt9P+Fmp/HKz0yfTtUbQLjwl408ar438VrrdpbWOvaxqNva3UI1iURoJ3kjh1C72SBU84tskaVEVV4eLsGsVh5xhVSpcsJJS93lml72qdpRbtbr63VteDqlehndGvgMPKcE+VqKu7O1272s+2qWnmz1kWg+zWhIClp1xtIBOT90en0rJ+I3w98MeJbrTJtV0bStQv00cRxzXdkk1yE8+bADsORkngZwT2zXXXqQxW1ksLvIgugY3ZPKkkjDnaWGSASMHHOORk15V8XfF+q+GvGWjQ2kqXFrJ4Ttp5tJvWYWVyWuLrJUqd0cmAMOmG9Qw4r8NxEMbUcfqVRxqK9mm1t0utT+ssiyKGd1p4OUVL3b2mlZtdLPS/r18zym/+EGg6VKWTwzoM8Eh/4973T45Y5PZZQNy4/EVnwfDDwFM6o3hnS9PmY/6m8sVktmPX5JR16+p+le2+GvGmieJgbS1mKal5eZ9D1EL9vBHUxY+WZePvxYb1QV0b6Nbl0IgwrLueNlDqwA5/Eccdaxp8X5zlk/quPnK67t3t5a6+v4nLifD7LnJpYeEZXs1yKy/C6/I8Ys/gP4Hl+e48FWDQv8zSWgd4MZ9VbOK+mvBXhXTbO0tNOs7f+z7OyijtrOGAFobdEACoAcnAwOta3hPQIt0TWtxcWUjEYRQZoE+qdR77TX1Z4P8ABGo3kYnuvDFv4ktVAM11owM11EB1Z0TEi9M5INebmXiJh6q9liq7T6KUrfcm7N+l2y8JwJSwEnVwtGMb9YxWvldJde9j5Ki/Yv8AhPrt3eapd6JrF5PqV29/dy2Pim7tvNkmdpHIUNgZZjwMAZrq7L9g34APj7bpPjmxZ/lYR+MLgIvcEFlP5Zr9E/B/w98L6m6DTdVvNFvVIDWmpRefAjdMblAcHr1U17ivwk8UQWTyRWVl4htVUHNm8d5KBgZITiQflXj1PEjGy/c0Mwmn2c5RenZX/QwjwVkVKf8AtGAp3vq3Tj+q3+Z3n/BPH/g3a/Y7/a1+BepfFDxXefG6DUIfiNe+D7KTw98RDYWYhtbaylXcjWj5YNcvlvTFfWHjf/g02/Y+sLK5m0Xxx+0ZbXcVo08aS+NLDUYnKMo24fTe+49+1fs5/wAEXRH4Y/YuvLKazewuh8bPEF4bKSNoXx5emK3BGf4DX2p8dPjVLostr4V8OXH2TWtU017qW9A8xtMtjIqBkU8eY5D7SchQhPcY34o8QKPB3B9Xi7Pc4rqEIxk0pNuUpO0YQV0nJuyWqWt3ZXa/KJYPH5jxrW4cybLaHsozkrulFJRik3KT5XZJa7PsrvR/y3eDv+CPPhX9nTwxB8PfDsfifXbK01681qz1Xx4YtU1yaW8WNJUMywxq8YVUULs4x3ODXgfiT/gh94T1e41zUWl+JWmQ6zqdxeX2nWHxd1vQdFlnmdnlEdms4iRCzkCNFCgHAGBiv2l/bLn07wf8A/jV8Ydc1nX/AO0Ph/8AD7WfF9pqg166ju0ngsZTFsffkFpfKxtxzjHOK/Lb9l/4z/Bnw9+wpe+LfjH4i8Ua98a/jvf6/wD8Kriv/H95eaxd3Q1Z9J0+7Aml2QRHyBNNcSFY8QkDBbn818HvE7F+LNHEZtldOtQnLGUsHTs/azr1qtOrW1cFHlVOnSlUm5OUYppuSWp+g8UUco4ewdOji68KtKnQnWqqVNRjSjCVOmmuaTUuZzUVblbtZRbsj4T8Vf8ABL7XPhf9ss/B3jz43eGYGRdKmPh74o3sPnxxR/JGZNpLhV4BJP1r4g1z9ljx34P1C4k034t/HC3u5Lxpxc6h4yGt3CS7ShdDPA+Dg/w4Geetf2y/Db4BeDvDXwN+HOheI9fhlk0XQLZ7zUbTU7S90WNrpZLgpBdktHJGvniNJFdlO0bSRivyJ/aW8EfDXwl4vvLW28X+GFs9OmuH1hNU8Q6faXmiSBRKI7tTIPKyjo43hSVdT0INfsGFzDF0cbVwlaMa0VJpy5E+aztd73T0et90ePHFYSsoYlT9nPlXK+aUWrrZO6srX0XS5/P5p/7IHxM8f30s2q/tDfHu8uJSIN+oeIYNUjXd8qhIpIvLQ84yig/lX6Sfs6/sRfEbw/4X1vw1r3xD8Z/Ephd3FrJq/jjZe6pZ2csKwHT4XAykQCvtCEfNKelfSvwjHwwb4keEfh9L4x8GW/jTxbq9gug+FZPENnHrusJcDzITb2pfe/mIkjoAMyKjFQwBNftr8Hfjh/wT81HxXpXwn8O/Gr4B+IPiH418ZXOieF/DGjeP7O+8U+Kr7TpHF9BbwxyFnkieGZGTjLQyKMlWAvMp4/NKDw8cIpUklLSktEtndQ0SSet7WT7GMcyweTVIzpYmUZ6r+K93a6Sc922r9dV3P5rPij/wRv8A23vihqF4fg/+0refCL4dx2EOix+AY9I1B0ilhU+bI95bzLIwk3j72SNteJX3/BBX/gppf6DF4c0/9rLwd/ZMFumnlUs9f0G+vY4x8onvIo3nc5J3Fny2ec1/oKWeneCdFsNVuV0a3ihjvPtEu2Rhw3lqxPPoc/hXrVj4G8FQIsY0i2kcEOS8rswJ5OOelehksM7nTp08O8NGnHZujT0kl/N7Jty13evmfE5xxbl0K1Wpi6eIdSorStWqrmTs2mlWUeXytbyP83Sx/wCCF3/BW74V6Kbfwn8U/gnrkNtO18L3VNY1m51PdIwcZku7JwwyvCuCBk14P4x/YH/4K/eAf7U1nxHc/C/xbJAI4xKPEkEa6aU8zDW8ItYE53HO7OcCv9RDVfCvhKWB47nSoTFKFjZUkK/dOQBzXyp8WPgV8L/EmmeIILmzvYI7iBULQMj7CNxyMqemehr08xhjMHWlVxlHCVpS1lJUo8z678sX0v5k5NxXRxjpUMNUxVGMFyxSrVHFLRaLnktL9Y+h/nHfAf4Z/tbWGteKk/age/tbNbO0XwfdeDr7R7h4ZFkmF4rRqjqyshhyZRn5Rg5znxj4/wDif9tPwv8AE7UvDHws+GXifxJ8LrWdJfDWop4VF/q3iBWtI5Z1kvYnHMcryZCIn3ADkZz/AF//AB//AGcfDnh3xbPpdpB51vFa+dBcPGsbzq5BBYDjI2kccV8j/G74M2vh/QDrVjbtCdMtLeVZUAyDcvHGQO3O/wDKvnXjMrp4mrmlfAUZS5WuRxtTVktYxT0em67t6N6fodKeYYnC4fKsPmFaKU01PmTqPme0pyi3KN3ondbK1k0fyUfFD4jftY+NvDkXhHxz+zD4i0/SGmhlu9Wt/AGtXetWjxYH2i3k2mNH65wuGBI+mB8Pv2pfix8AfhsPhxoXwF1WAHXLvxBq3iHV9F1XSn1+9uXP+k3cJtjveGI/Z4ssAkYOFDM5b+lS1sJ0VmdnJJyMZnkOM8ALwPzrM1jxCtipgdRNMTtSC5m+1XWecYgTOM/7RFdn/EdcvyThWfCeKw9Oll9R3lSjWqQ5k3GTju5ODlGMnD4XJap3d3iPDrM8XnSzzDY6rPGKLipunSm4q1tPdjFPVq6V0m7M/m4H7ft6tqlv4p+F7xXQm+23L6ZrL6TPcTlQmGaeNm8tRkBQMjPWvqH4GfEXxF+0V4SvfGNrpvhfwno+geI/+EenttX1G41XVbiSKOC7WaCWNBuO2VUKEHnPtX6g+LdJj1eGS58S+GPDVtp8mGX+2vDtpd3M69PkieMnn3z9ea8UX/hF/B6XEHhHwlpHhuO7uWuJr6z0aC2ubyYgKZI7aJVXeQEXeQThR2FflObeLvB+Pw08PwplDWIurVJVZOmtdbRdr6baadj6LA8PcaYLFQrZlmXtKNuVw9jTTfRXkuv39dDxDxH4U1/RfDmjRaRZafrsur/axrVvfyy+H7rQljkWK2lJlRvPWaN3kURkMPKYNglc+b63D4lslSax8Hteh5MEWWs2sMmVQEyqztwBtPBHfkGvdrrUE1A6o5WU3URRp2upWub5y+4gyt91enCL079a5O6cLEmHGBFJ93hVPltkn+n1r2MizTF4vA08TjKcXPqlzWfm/e6+Vl2S2Pp6OEU6CdZ3eq6J76WSSWi022Wt3dnyTPp2s29jdam3h3UIZ4PMuGshHBKOXyIw/mgM2TgkDB7V634G/wCChXxU/ZR1Txj8JfHHhhdY+Flra2Z8NeIfCfh6ws/F/wAMv7TtobqDU0tm8ux1eOYyymSKZ0dpULG5yxU9FqlrcXGg3Uem2sNzqUsiRWNvPcR2UU0oYOokmdlREAVmd3KqiIzMQFJrwv4ZfBj/AIa0/ae8TeA7f4n/AAy+HHwr8O+C4tC134i+N/EkPwt8NeI20PS73NxpthqJe5kEksl5sHl75YkDCKOS4jgX938PcG89xVTDVKHO5NRjv8V1azei1a3dmr3TipW/AfGbH4XK8NhqNOtySXNOTv0SsrrqnrZW3Wmp+u2gf8FSv2TvG+q6Z4b8E+NLvU5NZvtM0eOXxbZz+C9feXVJjZrGlg9uRNPFN5fnJA/kqlxGwlI3hfvK4uVe8ukIw8NyUB6n5Rg/4V/DD4t8M23w0+KE1l4d1saza+HfE3maJr9vGbddSFncboblEPIDNErqD61/al4K8YReLdB0zxPbzCe28Q6TZ63HNHgeat1bRXAI9Pv17PE3D1LJcRClTm5uTkm209Y22cUotb7K3yPy7IsbUzGhL2q1VmtLNp73u/JbW66HV3dwsbs4IAVZOT8oOVXr9ev41x3iK+aPS5DlSWf90U5PPIz+Oetbmo3SBbg7tw8iVyq4xkIpA/lXBeKr1H0qBlXyz5iAqPl3Z/T1r4+nQq8tRp6669NkfS+wSdKXXT8zcuroJ9jjZxkWyFs84yoz9ewzXB3eobf7bkwoUGEbC21ZN2/GfT8K1Ly+Q3EWXBcWcQAA6fL2z+Fecatfu1l4lPmYeOa2ZXMY55kzgDsPb3r3cPGUaNNvv+jZwyw0ZVZxa0t+qLyTxNGrxq4DOpJU5CgHkEev+FZms3H/ABMyqxgkFTkrluVPI+ox+VY9ldPNbIxdBuK4KnaOg4x/k1R1TUlHiCRGfaECbR91gAgrunTbxEZX6HB7CP1aServ+hz2vTPBfeISrKpTRYZGJGcNvmx0/wB0YHtXAxTldHWVY9rb1MgPzrgkY564HFa3ifUN7eOHZiDBotpzn7u57gjH/fNcgJxH4Whk+YlliOVb1ZMn6HOOauVOo4TUf06ImOHXtqKce3r0f63PyN/bulLaTY25Yjf8UdakCMB96KSRdw5/6afrX5k368IWGGEmFGePxr9Gf26bsS3WiWw3D/iu/Es2SwbGLxF4/wAK/Oq+z8hB538ZBB4r9QyWnbKlLz/U+fzWChW5V2/VjxHgAFWyBznOaKubV7pk9ztzn9aK9pU3bRr8DzlGS/4c6jUY3j8FadJwyyTSEtvySfMYdKh8GR/8SDxPJjDfabZQx4AGWB/mKv64oj8EaCQOJYWfBPOPMJHv3o8DxhvC3iV9pIOoQD5jxx7fjXrOC/tCnFa2ov8A9Ns+3VB/23Rp9VQ/9xM/Tf4VRBfgVuwVN74j0O0fjnauGOPxH+eK+tfEu8eH7dG2ELa4UKxz0/lxXzL8M7XyPgj4PQozf2h4108AoQpcRwluCe4xnmvpTxWFXSbdSpwVWPdjGThQAPT71PBZa6jqu32Yevw3/U87EtXpxfeX5r/IztXV/wC2LuFRhYtB0m0JVsYK2nmc46/6yvedKi8m98GwYCrbeE4+ergu8j8+vP8ASvFNWt9/iPVwoYMr2NuU24B8uwtQfw5P5V9BQWYi8Q6dEFUm28O2kEeTtGPKDHH4t+tdjyiUoUuaD1u9umrNaFVN1Zf3V/7av6+85nXiJfiD4U5LC1nluwf4gYoZGyQfzr6f+IMAh+EWiW2CS8VomFzxiKMkfnmvmXUId3j60YYxb6JfyqwILA/Z2Ax75YfnX1F8ToyvgrRLTbki4jj2qPkUBVXr26VyVMmnPF+zUdbbL06GtCq40IKff9epc+GVmqXaRqWCweEbNAByU3yXEmP/AB4HFea/Ee33+MvC1uSf3viODO35c4fHbPY17B8O4RHqmtRKXCW2l6dZ7iCeRaRufcf6z6c15v4vgE3xK8GwKu4NrYkYY7KSemPxzXH/AGQ406ia+01/5O0a16iWNjHpyxfz5Uz37w9Cv9oago3HNxI5JBIALscVxfiCz0bxBrHj/R/EWladreiv4FvBe6RqVr9r0+7VYJGw6HjOUUhhyCAQQQK9K8P2hXVb0sq7VcklxjPU8e3NeU6u+2/+LF0CQYPh9qJQnJVcWU5/pXHmOTzwuWU2k78ze3a7v+FzspTjUx009mkvXZH8/vw78EaD4R8S67q58N2/2D/hJ5rj4f6XPqC6raaclw26NplbMsv2NVaNFuABI+1irgGvoPTm+03kzzMzSrYTzStJy5Yocknueck+9ea6Bpk0+pHy4mkaTV4E/FYJjx9M5r2LTtFnhl1R5o+Y9NIJyQPmdFOD2xk1+E4rFYzNsQpVleKjbTRXdui6s/bMiyzAZNRVHBLlTld9Xvtp0WqXkl6kGo2+yCxGNvzhiS2T15/IV4v8dLOGbxjpSXEaSRP4QskDkHEf7y5b94RyDzkEc8V9CapYt5VogRmPVMEEHPv7Yrxf47WbQeK7CW3IN1beE7D7TasNwdcSsuB3HPPcdq8fM8HDBwhKEbNt6+v/AAx+3eEtKGP4iqQqa8tOTt/4Dpbqz5P1jTrjTrnbl2iRhPY38TETwc5BDrzwf4ga9c+HXxxutHkg0rx1Yv4m0jIjXU7UiLxBZr03A8LMB6Ehj6muP1HybyPaiiCUEukDfMNx67D3Ga4+3sILi6WCaQafI7kCZ4yYA2eN+ORzjkevSvKxODwebYN4fMYcy77Neaa1Xy+dz9UzbIYvHpU1u9Om9tLu23S/3n7S/CD4bWXxV0RfEfww1zSvGFjEV+2aZDeLZeJNKbGdk1sxDKe3zDB7E19F6F4T8UeEb6H7Xaano9/C4Mf2uCTTLntjbMuAenbNfh34G8Y+MPhNr+najb3mr+GtTgAl0vxJ4cvvsl68eQcxzKfKuIvWOTcDnB21+zPwF/4KP362tno/xw8Pw+N/DixrFceMPC2kQ32pWicL5upaFKwzjktJayKOMgHpX8qeJnAvGuAjUxeQRjj8I7vkbUKyXZP4Kny5ZvZRbPr8DwHWxmH9plVp1F8VN+5Nadno/La/Q+5vCPi7Sb1Irb4geGNG8QqoAW9vrQ6brKgdNmoQbWY/9dC3TmvfbHQvhlqFmZfD/jfxB4KuGj3RWfiG1XxRoYODhRcQ7J0U5AyUesj4e6f8Afj7pS6x8GvF+ia2XiEs2n+D9XivNRtSRki58O3pivYsZ5EJZfQnisPxX8GfEmiQ3L6RNpuqGBW32tpevomrJjOc2F2IySMdI2ev5FnxFjMNmTwCxNbB14u0qNZNKPk6dVOMb+STPnMbw3RpVpYXMKLpVlumuVr1TVlf7z91v2CPGj/D79kTW9Su5X8WvoPinxLr5j8B2Vz4i1XXorcQP9m06xCrNNdSCPZHABuZ3Vc85r8vv2qf27P27fEXifTbz4T/ALAXxJ+Bkfj67s/BPhj4uftU63pcuieCxJO0H9tal4Q0Ke91MxR7w7W8rRiPejTMELEfYn/BPLXbvRP2ftN0zUI7+0vU8aaybi2u/wDRZVU3CMGAPcqDgjhto5r6R+IR0bxfZ3mha+ftdsv7yG5jl+zXtu6nCTQyDlHw3JHBBIIINf23V4cjxr4YYLLcbhKOJrOnRq01WdVUnUhG6bVKpG6d3pNVIXtzU5xTi/5crLB5F4hY2pWq1YYeVSpTqex9mpuEnrZzhJ3ul8MoStdRlFtSX8/P/BUX4ueM/wBnj/gl/wCN/h/8VP2gvEPx7+K/xt+IOmeEb3xr4g0PSvBlr5c90msapYaPpVjGkdvp8EGlSxxRu0soWcb5GzXI+Lta8EfCz/gmj4B8O+OodGa10T4BaHLo63Xlm8/t3VLWC7sfILDcsxvLwyMEOfLjmz8oav04+KX7I/gX4qabeeH/ABZ4turvSlS4h0u9fQbG68T+FpJ4lVrzSr2VXWC5GABMsfRcMrKSp+Kbb/glR8Jh4x0Xx18dfjt8ef2o7LwnJFc+FfAfxT1qw0vwHpBTC2/2jT9PgiS5VFAXYfLRxwylSVPl+D/hvnGW5ZkmA4vj9R/s/OZZvXlQ9mpYuoqdKnRpYenh4wpYeEI0uWTlKCiqj5IO1jo4srcPYCec1OEqqxkswy94GnGpCcIYWM+dVKlV1U5VpPn5oxjF3lBKc0nd+HfB/wCK/jS5+HHwu+B3xaj1nTvDPjz4H6lP8A7zxb4N1jxT4MS+8U6lcWsl69lZQTeZd2OnPM+n282xYzcxt5kKvvryz44fsr/CT4s/t4/CLwtqvwYTxV4D+Hn7OV/c/E74geIvDNzc6T8SdSs7e10Pw/bazfn/AEe4vLa3t0nCbi43fNkKK/TP45+Lf2h9E0/XLr4U3UD2OneIdN0jw54Sg8OadcwXGlPpkX9o3qOWEgeCcvFHCowFhUCNx1+R/wDhNf2rIdD1u/0rwumrodVtdPhttV8OQ2t9cW8wh+33MFpHMtxJNFLO6qothG8cDseQN39d5/xrmmdZhPM8HShh/aqqnGFRpc1Zu80lCLUrScmnKSdS81bZfg/Cnh9l3DOW08tnOeIVN0nGc43ly0klGDbbTiuVJWUWocsHdK7+If2VvBvjL4ZWnxn+MP7Sfw9+J/hJ/wBl/wCL3jD9rBPFf/CMWQ+HHxR1rS9Gu7TwNjxK935/2XTISsdppdpbNl5ImeREUxn6u/4J+/sjeM/EPjL/AIJmeLLj4Mr4C+H37O8OpftS/GX446/a2GmeIfjZ4/8AHUUWp6Zo2mhJGvbm105ZLR5Jp1jhQxyLGMnL9V8XNA+MfxR/Z/8AH3wg8f8AwfvvFHgHxj4h0m31w6Be6h4J8RXllBHbXeoWz2cLG7fN55SpLF5cbwWdyJACY/M+4Pgp8afH8KeGvBtv8MLmHwzZeN9D8HWHiHT430zStEsFtbmJxJaXEzXLNbJZW0fmxB4czDcykHHjVc5x08JOVFRVWbaaT92MPZuC5VzX5n7Wp8Saj7vKnyrl9+WQ0FiF7RT9jBK1/ik+dStL3bcq5IbO7s+Z6vm/drx18Qk0z4PfGLxJ5+weHvB2q6qrluUNtYSTg59vLzXyv8BP27TpX7anx0/Ze+IOuk6P4g8VW3iv4Oare3AH2C41fSbDVrjQi5P+rna5lmtgfuyeZGP9YgHk/wC1R8Sz4R/Yt/a51yS5ELaX8IfEs4l37SHOm3EKjGeuWAH1r+X/APbb+PereEP20vGl9p2sz6drGl+HfA17BfWs/lXlleW3g7w/Ms6MOVdJAjBuu4V+teC3COT8VYPG5Bmr5VVpV/Z1OtOrF4VwqL0d1JL4oSlHRM/nvx2zLPeGZ4TiPII88qVXDudPpVpWxCqU325o25XryzjGVnyo/wBC3UPFhkgVxcEkSZAJBHGa8R8WeNz9k1YLJGxEqRnJwc4yQffFfnh+xV+2jbftT/s5+BviWb+2fxVCG8K/EOwtnG2w1uxVUuTt/hS4RobpB2W5A7V6D4h8bzxw38crO7SXv2icyPyoChj046EY56mvw/OcHmeU5pXyjMouNejOUJr+9F8rfmn0ezVmftvDlPLMyyrD5tlWtGtCM4tqztJKSTXRrZro7rocH+0QP7d1gT28O+7hsEjZUYfPgYPP0ZT+dfHn7Usc9j+z5FELCA+ILyawtporjKRvsv02tuHJBjTIA/ukV9OXWtjXNc1ma6YxxR2KIpdgCvzAMQ3+6PzIr5R/ai8UaYngVoPFHiZ9CsrLULazk1KyKSz3MYleWFUyMLI4G09fukg8mvheNJVcHwfm2Oop88cPVcbXvfkaVra39Op+o8JYV4viLLsDCPM3Wpq1m27yWiSTb9FqfmpDoBkjE3i7xHcwW7jI0jTFNmsg/u4H7xvx4rcitVsLKQ+FfDmneH7UAKfEetQi51JveJW6MfXANea+Kf2lPgJ8PIJmsrj7VqSsS9zqDnWtauTjqsQICk+rH8K+PvH37e3ifWpZNP8AhV4Rg067mJhg8SeKCNa1qInjda2agQQn0O1mHrX8Q5VwTx7xVW9v9WnGm38dd8kV52d5teilc/unL/B3jLN4xdPCewov7Va1KPlaHxv5Rl6H078SIdC8IafceIPGviC305JU81NS8R3Hm6ndgjObax+8AezPj2Br8m/jD+1Gbq4vNC+EOgXF3duWgfxVqyb52AJBMMfRfUZwPaux8R+DfGHi/f4w+OHjy5torsmcDW7xpL67GNxWC0GWA7cKBXg+u6rpBlfw38I/Dcl3fyHyW8SahCJ7qPvmGIfJF65O5q/pjgDw8ybJXCtmc3i6630caEX/AO3283b+4j6zE+BmX5PhfbZjW9pW7Wtd9FCndt+s2k91BbG3+ztbeKha/ELUvGGrXWpanqV3p5KXErObVBHdt8qk8Alz0AHHevbNQPy2XQFhJ82e3lSEKf8APavLPgdoh8P6P45a71d9Z1m+1W2OrzF2lhtpY4ZgsQk6MRuOQCcZHAr0m+lDS6bH8o3tIWAGAf3Mh6dulfqmM5J5hN00lH3UrKysoxWi6JH8vcWZWsuzythox5UtEr6r3U/Tr8tjgPG+hW/iTwc2l3N5qtjF/a9rfrPompNpN5HLC5SJxKmGyvnMwX1wewr84vjB8GvEXww1qzvdYGsXejeIbRfFOmazPK8k2tRS71WYzSFgtyrZLEluckelfp/q8TDQYCcfPqFv8o+YH98nb6Z/KvsD4m/s36Z8f/2ZPAvhuC3tR400rwKuo+Cr+a4SwRLxoGeKCadkbbBJIU38dM4IJ3D9W8Pcwx+Em6Ld6F9V2u1r5d2uva5/OHipkOU4rL44qdJLFSbSmt/djdKXdPbXbfbR/wA7vwQ+AXxh/aD1jUdS8K+F9f8AFGm+FrmPSbnWLXTpLmxhuJOY7eadV2h8Nks5G1Tk9s/02fskWXjTQPgh4I8NeO9EvdB8TeGLFvD2oaXqRDXMCWcrxW5YAn70KxYyc8ciu/8AgT8G/Dv7O3wU8F/Cvw9DEh0W2t7nxHqMICS+IdWuHjk1G+lOMsZJiwQn7sccSjha3vDV55upa6C2catKBhxyNx/zmvtc3rzzDEKhyLlT0et3p9yvuz8YyrK4YHBRrJ/vH8X4fkdBql45juFb5SkU24A84EY6VwOv3bNpNoNxIYB/nbGB/nFdDqcpKagFPzrFMAS3A/djJH+e9ef6rdRPpFkqgMA6hmJ+6QR3x/OvEpZZKTqN9eb+up70UuXD38tfm/8AhjV1W7ZdRjjZskWMR3MM/wAAIx+Fea63coujeK2MuNtxaAgDJz8/OfTJ/Suh8QaikeviIlgDYxEhSPl+Qd/wrzTxFf7fDnjBg5MhvrSM7eez5wfoa7VhVTpRjbS7/JnI0vaSv2Xn1j6mtplwr2doUMhd0VnUsWyvHTn1zWJrd3jxNMu5wxiRQCeDlV5x/nrVLQb8TWumljktCh25B3HA/HvWHrN4zeLrou3yrEhXDZb/AFY4HHU8/lXZDBp1oxkt0vTueXyXoTlHu/0X9dDlPF1+Vg+IkhfHl6PYKGYZXBa53ED2BFYL6kH8E2arIyJm3R8A5bMkfT6/1rL8Z6g66b8UJEBZktdPiVG/jH74kD8DWA18E8F6cNhJkuLNVVTleZ4uo9K6Hh0qNRvz7GlGCliKPrHf0Vz8pf2z79JvFOlWy8iHxD4hkwf4d+pkbf8AxyvhrUQBLCOSS+So4APHT86+u/2r7sXXj8Qu2Wg1DVy3y4Hz6pcnB/L9K+SdQUG7txtzhxtyQM5Ixkda++yqm45TG+9/1Pk85SjiJfL8kXMqOqNnvxiipzgEghcjg5bJ/lRXvcnn/X3HByz7HX+Isf8ACDeGCxLP9iU+2MngipPA8RPgzXnJGf7YjUjuBsQ5H5Cn+LYvJ8EeE/3Y3HTInyMklWUMDn8+Ks+BIt/w+16Qg4Gs5VVU5yFjzk+gBr1HFLNIpaNUP/cZ+hUKP/GRqlbVYZ7/APXta/ifq94KtY7b4MfCASZRbjxKt3IxIGFjtSc46ntXpXiHxlo0ttZq8DCQXaRJGBnzRlQGH5Zry/VZzpPwe+BFghO+5szfYJ/efNDGnB/4EPyrm9Y1QPc6FEQTvvYtwPK8sAcAfQ/nXm57xJX4ex0sDhWlJRg5XV9XTh+W54ksLCq4VKie8nf/ALflsfQep+MNEj8YapbrK88k+urEoThYgIreMbj7FSOK+uIbZJPEksqBCEsYIVGQpYCFOh/z0r8yodSS58dTxqhIl8RugfIJBEwA/wDQR+Vfqj4dsnnnjun2hm0+GR2xuJAQAA+nbpX2vhxmlbi7EVsPiVG1KnGS5Vor3Tv838uhGMoxwlGpLa+mvr/SPNZLIXHj9woY40wwoCPuGa4hi6/8CH619V/EO0aXTNFtwGIe6UjHK/f6/jgCvBdI09rjx/M5XrNp9qu0fLzfxsf/AB1DX1N4wsfOfw9EEfd5qHHRs7j+ZPpX6VR4ci84SSskv8/xOGk70YJu+r/QqeBLMjVvGbLkiPUIrYc/d8qzt1x19R+lcJfaeLj4r+EEaN2K3E8uGGMbU6k59T+tet/Dmzd5fGc7KWEnie+wwQg/JJsAz7bP0rDsdPa4+MPh6Mxk+XZ3MmSM8/IP55rzcHw8qmHlUjHSck9f707m+OnFYxx7afdGyPW9LsSuoanhcsmQSDkdORk/jXz/AKjbCSL4zMGO7/hC7y3xjoGtJgR6fxda+t4LMxT645QkhygDjbjjgY/DrXylcxSvpPx2uMviPw7cwqnTGYMYB9ct/OvI4kyT2WEpxlG7lfpb7Eu/odGBqc2MlJ+X/pSPy68E+CLWC8jkmVWZ9ZkOFYNgLbEZ49C9ewx+CQ0WrtGiszRxIMtzhpo+35fnV/wLowEmmSuoLPe30jBhggBbdQQfqx/OvXbSzQQanhfmM9vCN+Tj59wGf+A1/OFHhX2WGaa5U+nXpv2P2b+1FGvCMZc3Kr+v6fM8S1HwS262EiBUyvQ/J1HX/PWvjv8Aant00b4rLY8xGDwlpLRSoCFcyW2/5h1IBbtyK/TfWbDLWylNu9kXIGAc9D/OvhL9sXRbiT4pXLSWkjWk3hrSIIHlh+Rttiu5o2xn5TkHaeD1r5DjPJng8FTrJNtyS+Vmfs3gfmXteKK6rz5UqE9bX15qdk+v4HwtczWjyiK6XyDu5nQ5UFsHcpHY+3rzVHUfCuqRWw1S1ifULDG6S5gJmaPOeZAM/wDfQ49cVc1Xw/qVvtkhH2mKU4Ea8zDHPA79D05qnofiLWfDl2kthczWpPyT2NzEWt7kdxJE3B78j86/O1Tqxgp4Zq/Z7fq0f1DHGYLEVPq+ZJ8rtaULXjtZ22kvLR+Ze8OeLLrTLdtMvre31nQ55AZtI1JTNbMehkhYfPE47SRFT656V7H4e8OxamU1L4aa/wCXqSN5x8Ja1erZazuz0sLs7Yp8dAjGOX2auRj/AOEJ8buGumTwRr7/ACm6RGuPD99Ie8gHMWeucYHqaz9V8JeJ/CDJe3Ns91phOYNc0iYajpEw/hxOmVB4/jwa8nEwp15OMf3dV7xeql+kv+3WpH32S1MRl8Y1qkvb4WNuWpTbVSmvPTmh6Ti4X77nuGjePp9H12Ftetdb8H+MNKlz/b2gzyeFPFlhKDw8m3ash6csoY9n7191eEf2+f2mNA0uLTZ/GGhfHTw5DCUXTPHFkreL7aPHQT7kuWIA6xTTDjpX5u6b8TRqlnb6T400208YaVCgjtm1GRo9c0xeg+yX6/vowMZCkun+xV2Xw/pN5DJdeBPFKlsb38M+LJUsNTQ4JK296v8Ao83tu8tznoa+Ez3gzIc/jGhxDgadRR29pBVIr/DJrnp/JxS/mZ+nRzfC5pgvZ16dPF00tOaMfax/7dmnGT/vU2pvsj+w/wD4J0fH6f4k/s7eFvGF5ozeEZ9W8da1pU2mC8lvoIWguXhLJ5iq4GeSrEkYAyetbfjH9uqLw74h8W2+oeBbuXS/DdvI82tWfiRGt5UXUVsIDLvt1jgaVjnY0hIygXzPnaP86v8Agm34q1LR/wBkHwWNS+0W88HxI15QtwxaT/j+6dcfQjtXvPx5+KfxJ8O+OrLTPDvgrSz4M1O10lrvxM3g06qU86+gjvbh7wMYS0SSyp9mkiZgG87JXNfZ5Pk2Cy6OGyjBU0qUKajGLk0oxjZJJu7emiu2+p/lh4lKP+uub1aF4w+s1bJRvZc70s3dJebPcNb/AG2tK0rWbyxuPC13d2tne3dnNeaLrsesSSbbuG3tJIIY4S0yzJM0h8v7pjwvmhg9c7pP7b/hnxqvi2Cw8LeII20DwlP4rZZr2Ax6pb6eIUmjt2QMWkNxP9nCAFj5Uj7do5+FIPip4z8QeJ7OTwZ8NfAmoa03iSWw0nWZ/hT/AGWLS1uHikSae6cIiJCl44aQ4EgvmkwWQV1ujfFb4karqF5p1z8L/CtppEmnLHeXUPwmubmJFKyqbE2yYZ45ZDJp5Y8HJkxjdn9ayDgqnmuAnLkXNFa2k9Pws/6W5+W180r0q6952bsrwX+f9feeu+I/2zfDmoNplppXhnW7rUbx2kvtJ+3QWt1pIaZLSLlwFm3ySAL5Z/hcEhlK0zwR+1Z4Jij0q+vdH8Qx2l7bXV/oc9xBbPb6stpZrqd06R+b5i+VbOkw3qN+4Bcnivkfxj4+8ZyaqY7n4U+EdBmTw5N4g13Th8PZImsby3sPtIs2ulKrJmaMQK6E/wDIP3KD5igbUPjmDQrOHxNL8G/DN9HPHolnJrFr4eu5Jw5sfPnaK3Te4iiijtQm5VSMFFZ5C2F87F8N0cInTq0ddvi138/XTyXzO2jmFWorKo/P3P8Ag/18rP7f0f8AbN+GOqa3caXZL4omvod2qwxQ6THI98kABlEJ80ZdRLbMQ23AuogSCSB7t8I/jj4Z+JX2vXPDV3e3Vnpvj4aRevfWptHMyxtJhRuOQA468gjlRwT+RGk/F/RfMSPxb8DvD8M7XLi8n0e0utH1XTlmmXzZbx4tpR5xcEgw/MJIyBkEFfvn4MN4Y0/wf4R1fwroUXhy18Wapa+J9S02G+uNRS1uZ4A0sIllYtthYvGAAo+QnauSKxXC9ObVOlSau7XumvP8Px8rChjqk73qLz91rTS39fLoerf8FGviJef8MQfGvwlprl9Z+LPjHw58HdEt433S3lz4m8T6Vpnlp65ilnyB2z2Br+SL/goR8a4/EX7bn7SeoaZqLTaZpPxMvPCOnSJJut5YdBht9CjYY9tNGPTmv6If20/itpOgzfDC58QSq/hD4F6jrv7Yfj6ORv3E58JWc2neDdPcdC+oeINXtFiU/f8A7OlwDtOP4kPEfirVPEGsax4h1e5lu9W17VLjW9XuZGLm4ur2aS5uH3Hk5klY5Nfq/BuV4jhep7aGitLy/iOnf7vZJ/8Abx+O+IlXC5mlhamt3H/yRS1+bqNf9us/qT/4IGftWarpnxv+KfwO1DUZX0Dx74FXx5pdpJKWit9U0OeKCR0XsZrTUHDev2RP7tf04a540+0afflZQZZ9QMeC2eBsHNfxLf8ABDDwf4j1v9qXxH8U447iDwt8OvhzfaRqGrOrJZSajrRhgtbTf3fyYruZlHIESk43DP8AVvb+K3ntCBcgq2pPtXOcBXA6fhivzbxHVDNOLa2MSXPKEHP/ABJW1/7dUdz7bw2w08NwtSoy0hGc+X/C3fT/ALecj6l03X7dU1K4JV7iZljiV2+RyCcZGPXk9+BX5Rf8FZde1ex/Z+0C10WS7W/1j4nabZk6e7xzzRpZ6jKyhl5C8Ln14r7V0jxarCVRK8YdguAuWAOc8djgHr61+Xn/AAV+8W3dn8FPhZHp9xeW0urfEwxulo5E8qQ6VekJuBzglx09K+Cr5TVr5biK1vdS+T1R/RvgzVp4fxTyKrUurV4y0tf3E5aXv2Pxg0/w9YWR+2+PPEa6RGf3h0rTyNQ166GMkEZITPq9bzfGHSPDSCw+G3hiDSJmGxtZ1FRq/iO5J/iUnKx9+nr2rxHRPDGv67cRJLHNZxzNu+zwxPqGsXGTnIhXlc5HMhUd8171pXhbTvB1sl3qd5pfhSIR5kvr6WG98QycZ+VjmOEnn/ViRwe4r81xWFwlOoo4mXPLpFbfNK9/xP8AWqhnWMxUXVwsPZw/5+T39bytZd7cq7HLzeH/ABP4vvYdT8e6xqEB1IiW308B9T8UawuchYLYHcF7bm2oP71es23grS9B0Oa81+7tPAXg63BS6sIr8NreqcZ2ahqC9C2Bm2tcnnDNxXmmt/Hbwp4ViuIvBei/2xqk6lLrXtZMi28zcfNIWb7RcfR2RP8AZIr5r8T+JfHPxHvn1HXtVaS0jGIrjUHGn6Hp6g/ctoVAQAekakn1PWuzCZbmGNknL91RXlrbyjql6yu+yR8fnnE+UZbCXsm8RiWt1flXz0uvKKin1kz7N8AeJfD3ivS/FMPg+0e00TRdaisbWQwrbxy7oSxZIhyq+m7k5yea6a90udrvStqEk+dgFdg4gk/XmuX/AGSvDmjv4A8aPYXc2olPFUUV9dTQeRDJILSMgQrnO0Bhy3JzX03deHY21PSUwpCxXOVzjGIJB0/Kvdhk6daVr8icbd3pHf8AE/gbj3OKuK4txleuvfbbaWytBaL5Hz1rGmsNBs9wcu2owNhenEoyP0/Wv1S+G2bbwR8OLYEAR+DbNWAXGc26HGOtfC2t+GIDo+lrglpdViwFGdu0lj+HFffnha1W20TwfbbTm38M2kRIB3YFvGMDH0FfrfAmWRmq0Fd8vJv5t/5H87eIuNhWwOHv/NLTzSX5dToNZkYxR5k4FzCDkbtv75Oa8q8HT79Q8QED5RqszbtuNx3/AP669O1rHlQEgkNdxYB6tiRSMn8K8h8Fvm71/gj/AImkp4zuG5z27191Uy1rGpuPX9Efk/Oo4JOOt2/063/4Juapc5GosGAVYJxkjABEY6j8K86nnZ9GsyozhwCC2cDOT9Oa7nUx+61Vhgv9mmK5PyjEY7fj0FeYRMX0iPP3Q+do6LyPfnOKiGVy99SW/Np9x1yqxthl/h/N/wBf8OReIHI8RxqOC1mmechhtHf9cdBXmniuQr4Q8YvsJA1K0JBI4I3j+nrXbeKJWXxPajCjNimFJwpGwDr1z/ifpXm/i6TZ4L8WGVizG/tmXA3dfMwPr7nuawq5fJRlbvL8mcsZ80pR7pP/AMmj/SGeHJmNppoTKhrdCQXzkY5x69e1ZWrXWfF93ggEQoqg5yu0KR/PH507wy7GDSFGTttFIyDkEgDrWBrVzEnjbUUknjDRxo+GcKF4Axx6V2/VFCUZTdk7fr/kcbajhG7aXf6Hnnjadjo/xOOWVWOnxsxbDH5XBx+YOPeuemuVfwpoqKxUjUbNSrDAJ85Dweh4/rUvjO6RtC+JnlSq2dQsEID/ADYCdffqfyrMkJOgeHYi6gPqVps9Mean+fxqK2HjOhUlTd1ZrT1Y8O4rFUZSdnp+CR+RX7Sd01x8UdZXaVFpqN7GBwAd99cOT/49XzjetnU7fAyDtwM9fp+VfQP7QTM3xb8WRkZaLXLqInHAP2iQ8e3IrwG7BfWIQF4G1SBz0zX2OBoqnlkF3aPjs2fNiZ83Vr8kamD6J+I5opxMeTnrnn5c0V7vsZ3+P8Tl5Ief9WO38aIR4L8IgMAzaZAwH8e3YOD6dTWn8Oo1Pw18QMwx5mrOozyBgQjHTvmqfj5T/wAIx4TzGw2aNbZJJ4/dKBgdhg9a3PASbfhNq7McNJqckgXHzgiSJf6V3xipZ01a6VB79fcSP1LCUFPiypFfZwsnt2pxR+qPjbwrqt14U+AsNlbF0tvh9HeBCMs5WNGdQMdQrJ+Yryi+DnxB4fiaNg4uYyUVgCpDdwT2I6V+hH/CPmMfAm3ZC/kfCwzyK0Y28w2KYOfrj0ryLx78BdW1T4ieG7zwnaF7a9vYheQEqotCSS0n068CvU8RvCPNsWq3EORQlVqOajOmld29lStKPkm3db9e58jh8dTjXpYau+XR+l+aTf5nzd8P9C1Txb8RrWy0i1kvLmfxDO/lp92MCdslj0A9ye1fsl4c8Pz2UZguVCzW9tHbyqAX3MqBWyfrkV41+zZ8JtL8NS6VJawLLqOoXDXOo38ibpJS0rnauei4r7EhsC1xqAaEqxmYIVIGQM9fSv27wZ8HKvBuXTzDNZuWLxFKnzRXwwV7qKdtZL7T27d35ebZp9ZjOFNe6pWv1e/3eX3+R4v4W0TPjiNii7n1myjGF4HlpcznHOOfKzivp7WtGaXVtBQqBh4yYzzjpn6dBz715f4O07zvHOmKIyFbXpXf5dwIi025H85B+dfTd1pYfxLo8Sqo2YcAk5wEP8sZ/Cv1WPD9OGcV7LRK3/kkX+bOGjUfsIPq/wDM88+GOln+x9YnKEG61zULkYOJCGu5sE8Y7VH4V0QS/GGxdlzHb6Q8hxgk75gCP/Hf516B8LNOkbwn5zoMTSXNwCV4YSXErDJ/HpVz4c6Mbn4vSvcIwhj0VQ3GOs0p/pXn5RkdOeAh7nSna/8AhTuPMK/+31JN6Xn+bO0bScT6yAnG52LY9fevkS801l8J/HW6WMsrW0tv8wzn5YF4z/vdK++rqweO312QwqgBfZkEu3B5r4vawlX4YfG+/kXmW4liGc5BNzbRDj8DXzee5I6ioQcX9p/dBr9TqwNSUasn/h/9KR8H+F9PEb6X8hGI72T7hKjM0ag4/wCAn8q9HsbAta3DAEs+qwpnOflEcpzntR4e0tUew3IB/wASl3yBjbvuJgcn/gJr0Gy0s/Y7ZtgYSa2Mn7v3YX/xr8PzLhiMYuSi0r/qfo2HxbdVNbpd/JnDa5YSG4sOcqJkAwMMR7/5715h8cdF02/8SvpfizTYIdKvbGybRdblDGxMi2sask7LloJAxO2ZP4SAysvT0745+PvDvwg8Lf8ACXa7a32opDMltp2h6Rbm41fX7pgxjt7dOm5sEljwqqSegFfl3qf/AAUG8cTeLdRvPih+z/fad8MvE7QJY6VLdXcHiHTLeKNbb7VDPPCsMrN5ZYqAi7shW4Nfn/G3CderltGWFpOWrbstEkt72t20unrofa+HfH2Q8JZ5OrndRxpyg43UZSScpR+LlTts7X/4J2fjT9n/AFe3khk0KKbUooJGu5bFgp1O3iZeJotnFxF/01hzx95VryC++GL3cllFcRqM+cHW5t/NVQNnHIyD/jX6AeEdcstT8FaD468EzD4gfB/xEputOlm32mq+HJgxSWEsD5lrcxMCjAHaSvcEA96fCnhrx7FFdWyDxC8asoiEkejeN9PztDLjiG7xgdQJDj7tfiyyDL+flxtPTXVafjp92j8mf1tQxlXHYWGPyeupU5qLi73hKOjTT6XXfTb3j8n9Q+DkkcSS2VmWTzWV/wCz7go8ZAyCY245z29KyrbR/FXhO9VNM1S/00TQqzxXMRS3mGSpWROY3BxyGU59K/UHUvgzbSg2+harbm6hZhcaVr0R0PVYuwBR/lJ7ZyOlcPqvwf8AFdvPtHh68uYEgSLzbWFb2FjliQChIP1HrSqcC5PmFLlw2J5ZNO8Z2dnfs7P8T0sNxxnuR4hSrUJJJxtKN1ddbNXVj88bm10XVpXXXvDX9n38Sh5NZ8HyJZAhs/PJYt+5bkEny/LNcbe6G8CNPo+vWeqQkEi3vlfRNSQDttkzE3/AZDmv0Gv/AIQX0s195/g7UJJ2s4wW/sWdLghVfkAL9OfcV8qf8Ks+IUNk8174M1vTrYxlvtGsW39k2xUE4+acpnoDivi+IeD8Zw2qUp1VOE1oo3drW3T23Wzsfa5b4h4XOVKMqHLNXvJXhK/y92T7uUW33P2M/YN1v+yv2KvD8mqXLWBj+JGuwmW7YMiBriJlAfOB83Qj39a/SzULhNW8L6VcH7TMht4LqzuY2fFtMRwxI4KkFgc8YYe1fmx+wf4bvbP9lLTftDwmW0+IetxvbRrHe2OWmt2xIw+XawOxuudwHQmvtyf40fBj4SeA7NfjH4t0j4aaS0sseiHVdTzdXQgck2mnwqGuLiQgkRxRxuSAq8kV+g5d4fV84yzD5hLCyUFTpu8deZPdtLXz66H8Mcb8SYehxfmfPVXM69RtSdrXl32Og0kSLcebdzTeWIZ2dWfJYq3X24zj0z0r2jRxbxwv/Z6XSGVElkj+0vdFztAOM8gYA4r8ufFv7Q37QfxKvJ9J/ZE/Y7+L/j21kkltrX4w/FrTpfhD4Cmi3Bw8VjePFPMpG07nMXXhSK8d+Kv7Mv8AwVI+Ocej2/i34+eBv2f9COhpFqHgTwF46vLvULmbkvc3v9m2yqhb7ix/aXXaoOS2Sf6Q4K4FyyGWfUstX75uNo8suad7Xs0nTUUlzSdScLbay0PxbO+KKtSt7WnCVRK6v8MV85Wb/wC3VJP0P1T1/QJtZ1Eoil7hpmkWN22/MTxn045/AVT1LRL2whSKRJQEuFUv821mOW6/nX41+Jv+CS37Tmv/AApTw/4Z+MHhzxH4z0vxDMi+JtW8Ya/oMDWc0kUuyWYrI7zZjcc5ADD5sDFfLh/Y6/4K2/s7z3WoeEtf+JOr2NlN50Z+HfxUXxxZ3yxDj/iVTzMSDt4Qw5I4x2r6Tj3wx4eq4/B4HASVWUqUKlSUIW9nNr3qc7u3NC3R6pprex4WU8a8QYaFSpicFOMOZpLnUrpPSSSWify26H9JOiMLCeG5dJFjhujI4SJriTByThQpY/d6YNYtv4/8C3N8LaLxn4VhubTV5LuewuNct9PvLMZJZnt5WSRBySSVAHOT3r8V/hX/AMFW/it8OrrQfCv7Sfwfvby90zRkk8TatPp8vw88cm9gDJNs06aIW8xkfYAAsOCWJOOn6OfD39uP9h748WbWfi3xlpPhWXUo2MeifFrQItHu3VwVaL7RMkloysSFKecAwNeNhvCTAZfjKeMk1Vwr1TotSlaybtC3NdN21SV00m7M76PH2Hx1J0ZVPZ1l0qJx/wAo/JNnxL/wUB+G/wC0h+0INX+G3wQ8MeHNa8IeJdat9Z+JXjm++Kvh7RLTUl0pp4/Dnh+2iku/OFnYtcXmoTsyBZb3UGIyIVJ/Ovwn/wAEtLDw7aHxD+1F+1D8EfhTodhOH1Xwx4U8aWfivxvKoPzQo7MsETH+8qzdThWOK/a7xPrn7PentqK6J+wJrvxmt985tNe+FHwv8IeLtL1GMMS0kdzYX7kfwtiQK3fHWvLfCF18aNWu7jQ/gh/wT8+FX7P9hqZkSD4hftE6Fpw1PSkGd80OhW0TXEr7SCqO+Ny8nFeRxDkHJOWHjCcIRV7v2UE1K2vNJyl06U5PttY81xwmKxf1qqlVm9EuWrJK3aMeSNtb61Utdd7lL4D/ALRnwC+GWp/Dv9k/9jL4YeK/FsurXD6ndeJb7S7rwx4RitSQup+J9V1S6jW71AKsTjzIogsjrFDG6DaB+pFldT29lE/mnLXpkR3JYZLseR0/D9a+bfgp8Abf4QNr3iTVdZ1j4k/Fjxw0cnj/AOJ+u2yWmpauIxi2srG3X93ZabaD5YbOHCqAGbc3I7fx18aPhn8M9Hgfxr468M6NMkn+jaa+qR3eq3bYLbI7OLfMWJxj5eSetfktfw7oZviW8lw1Wc2tWuapKcm3du0fPT3V3aTdl+iZfxFLKME553Xp04LZe5ThCKWkVrv1fvS1dk2ld+++H725kXUbp5EZVuixkmdkjzjnofy+tfnV/wAFVvFlnonw9+D66haNeGTxheNCkdxt2OungMC3UHDnpk/N0r3XwB8RPih8UEhj+HvgS98GeCxc/adQ+LXxM0tobu/jPPl+H9B5aR2A4urxkiQEYjkI2n5K/wCCqWgQz+B/gnb3l3fXLQ+I9S3Xlxcbru/kSzg82SV9o6tISQoUDOMAYA+e4w4NWQcLYqhjEo1LLmimnKPvx0ly35X/AHW+Za80V1/XPBbiuji/EjKczwN3RjObjNxtGX7qesOa3MuvNbkd/dk9bfkLJ8YvELW7WWgxw6FasSv/ABLbcR3EpPGWlxuJ47AVxk3/AAk2vTmSaLULt35+03Ttk9xy5/TNd94f8N29xe6TYQII3urtoyzlpEBVc7j6jqa9yXwMIRARLKzBWcrFGIQMAAYHXPJ/KvwXAZBicRF1stw65U7Nu2/5t2P9Dcw8QKE6N8bXk2ul0l32s0vzPme18C6w8kbSC1t3I8xHum+1kDP8MYwn5k9a7PT/AIdW1xdytrE9zqk8EKsqS5FqMjIAiGAAPqa9uuPCd1HeW6w2pf8AcBsvz1fkk9ula1p4auzqGpKykbYIyWQHAbYCME06uWY+Hu1pcr12X6nzVTjDBzlL2cVo9736edz3f9mXw8lr8P8AWIoreKKGTxIjKlvGkUaj7NBnCqMfnk19EXejQxa1pKBSG+zXTtluGzC+M+3Ncr+zvo8mmfDS8MiOpuPEJcMwxv8A9GtxkcfhxxXr1/bK2tWQABWLTrlyWyCCY8H3xzX3eW5DClgac5Jty5Hd69Ufy1xXmU8fxPjK0dHefXtC3Xpp8jy7xBYR/wBl6CBHgNqwUMq5yBFK39OtfXunW/kx6FAqkCLR4EOMgjbEg4/XrXzJrMW6Hw5Fjdv1B3wp+Xi3mxj6YFfYiWBiurFcfMlnGoGMA4jUGv2Xw9yJVKeKnGFrez/9v/yPwDxDxDVLCJvRuo//AEn/ADf3HMa7Eoa2UD/l6jbZkhcBs/0ryLwNA7XGvOcjOpyuAe2HPT8f5V2Pxr+Kfw0+DGiWnij4oeMNJ8I6U9x5dsdRlLXupyRqXaGztVBlnfplY1ONwzjrXg/wB+NHw/8AijHfSeHL2/s7jUrqS/0rS/E+ntoOq6xAxdhPaRSH96oCNuCEsgGWUAgn7qXDFatXnWpUnJQ1k0m+VOyTdtEm9Fe3qfmVTH0Y0I0JVFzvpfXft+p6nqcR26lnLf6POcfdB/dqK8ttI2k0yMEbdhwvykk4PT9MV7fqNt5iaixVQyW8oI9mUcfyrzfSbYtpoUhQdpGABxz1P0xmpw3Dl1Oco62kdcsVdUHv8P5v7zzfxfCV8WWoIdQbNNwCl+q/X6V534uhZfBPikkZLX1uwLDCrxJ/9avYfGdrIPFVvkKV+yLjPUHb29QOa818a22PBPiV8MW/tGLcCMA4WT1/zxXkYnI3BTc19qX5MqlXhJyT3cV/6VE4zw6xgtLGRixaOyU8KSpAB5P5V4drOoiTxvq7yu4dlUkIOT04Havd9Ps5n0aLyA5l/s/dswCWwCzdPYH86+WtUkZvGesNgsNgQqCcDGCSB7cj/gNfn/GlOpgsTh8Ly+64t3+41wqUsDKUdddfw/r/AIc5bxDqhXR/H+wkKdVtUfIwrYjUY/PvXfRK02meElXCiS/tWUL0BDA/5+leOa+8j6J4v2fvHfXrdGCjJ+4n8s+nWvb9ItHNn4NhfPFzAWOM4wAcY/pWXDFKtjMNiI20X5tr8wr8tPGUHU629PhR+Nv7QDh/jN46UfMU8SXaED5ekzdO1eDTD/ieKB1+UHaMkcHvXt3xwnFz8Y/iDLu+X/hMb8Blxg7bqRen4V4o/wA2uyFcbQw+XPT5Bn8ea/QqVPlwVON9edK33nxmaNvEycv5jRZMEgk5Bxy/NFWDuBIBk6/3TRXrtxv/AMOcj3+Jf18zufiHHjw54aYA+X/ZFrErA+kQOD+Qrq/AsAHwb1CTjLzXD+xIuFGCevQcdutc58Tv3XhrwrERjOmw7yBhOIV7evvXYeBRj4MSrg5bzw2UJHzXWOD+tenh6cZ5/Vpz1/2d/J8sT9ky6N+LsamtsHPT/t2B/STJpH/FT/C2zcBBZfB+FjnPHmtZDp1P3D+Veh6J4YZ/GNhNtJhglWY8fd2qSf5Vq3eilfiF4fgWNQ9l8INJiycOQZZW/LPlivTdF0zZqd9NIpDW2l3NwjjACFLaRjz+HX2r/QTKckorB1Jzj9qT/wDAVGP4cp+HV67WMSitor8bu/4nL/BHQXkuPDr+SpQ6dFMwILDLxl89OetezWekCOO+mcjMxdwuNzoS3BH4dhTPgVo5W20Z2QkxeG45OBnYVs1OTjvn+Vei2umbYLvKEyFyE+QEDPBP6V9XTyyMZQjb7EF+COWpVaoO383z/r8jyz4f6MW8e6XHjcWl1W83beTshs4ef+/xH419Dppbr4vt5C+77FZTXDoqYwqROcE9gBmuR+FukGXx/YO0J3RaDqsrSgZD+be6bH36cRn9a99OlSR+Itcuo1DeVoNwybjtA/ct/h+NeHXy7kzDF1Fv/lGC/NHbh5uUaUWr3/zZ518LtIc+BdJkABV9NRzkklt+X6Hn+Kuk+GGjLcfErVWVMbNJjViF54M7Ej+Vd58PfD0kHgbSIjGNw0u3IAwUb90vIP4dK6H4SaF5fjnxFcsir5digHy8r8k3+JrDA4BYfA1OZfDGK+5WOHF1ubETu93Lt3KOt6ZDDpmsOqZJLfMCSV7EkZ+lfGF3pSj4HfFW5IDefqzJhWBVx/aUKnn8AK/Q3xDpkqaJqbyR28Mczs6gN+8kAGAW+v8AWvjSTSDJ+zx4xlMeFvNYiw2OTv1QH+h5rwMTgIYmvQTW8Zf+2L9T0MNWlByv3j+f9bHxVoWhr/oZ2gH+xYkwowoJlnbH613sOheXpulkqP3mrzOAo4+WNR/7N+tdXpegiN41UACHSreIDG5uU35P/fddqdAJ03w+Shy15dOvy8n/AFSg4/Gvz7MuGU4+7Drr99z6/D4tQqXUvsv/ANJOM8KfAvVPiv8AFT4YXWjRaBcX/wAOvFkfjO0i8TIJdJeYWl1Z2oki2sGHn3ELcjC7c9QAfe/2x/DHjP49+CPGXgXxlpfwSsLXwD8O7a0+I+oWulXMV0NTuI7zzTo9xKnFsDH5aR43b5i+/A2n8hvj58Xv2wPh7+2t4C8KfskeJPE3xA8T+JbPTdEb4NXng62u/Bc2rCNbix0W11CCOJori/hVJ2S6l8x5JYMOd6Bf1X1zwt+2d8Yvhl4U0Xxx+zH8QPhX8TfFujw3nxO0PUfF3/CaaTbXcbTRmHT7ON5Htgdwfy7plELSEMzhc19HwdLK8NTr5TUp2nBSvzKNpJqN2pKTW1lyytJPVq17a5fm2ExeBrYZxkpQbcm2+V30u3dJJRtdNO/Kfiz+zV4S8UfsreDbL4e+IRp2safrN3c+KNS0WG4N9ZxRajIDFGGdBiQRIgbgqfU8NX1PL8K9C8ZBvE/wl1P7JqMS+fdeFri5EF1D3IiyemeitlT2YdK4rXdFg1m/1WyW5H/CReGr+48OatYterfvZz6dM9lNb+YGIbyngaMMp2nZ2rldPudU8N3yTQSXVjd2zZjmiZoZY2zj5WBBGQOlfwfxZw5PC5zjMbleHksHKpL3Jayhq7xmrKzTvZq1tr6H9jcG43BYXI8Fl2CrJSpU4Ri07xnFJWae0k1Z3Wr80egv4x8Q6RMNB+IHh+HVFtR5SQ6/p5lntwM8xy8Sp35jfbV+O68B3+WtJfFXh2U8qdJ11dQswcdRFcIzAe2+ux034yQ6xZx6Z8QPD2j+LrILtE9yv2TVYgABlZ1HXnrgH3NZWq+GPg/rEhvNC1XxN4Tu3Td9iu7ePWrBScDAkR1kA+oNfIU8twtV/upuD6qWsflo/wAY/M+9Wb16fu1YNecNU/Pl/wCAcjqGn6bKjpF8SvGkceMbTpVozr34YSgfj7182/Evwb4Dl23Wpa/468T3RQqtrqF/b6ZYqBgliEEjcnAxkfWvfL7wWVeVLXxfZTR42RSPp1yhI9xtyPxNee698M9NuS1zrPjV5giBUg0/SxG4AHQPJJ6nqFrkzjh/GYnCPD4ZRnKTVuWUV87qx0UM2oQn7adRqPnFr9Lnl+lfHL4pX/g34WfsP/sgLpmifGf4ueONVvdf12VjM/gnS7jyoYAk8wcRz3Hlz3LXIy0UVqdq5cEex/GD9kf/AIKLf8EudOsv2svEnxK+H37SvhnR7y1t/iV4e8WaQ2ta3DbyNFHJDDqd3bm8ht1dkG+zlTy3ZZPKI3157/wTw+HGkeIf23tPfXtVutCsL6LV/BWn+PPDdz/Z3imY+dL9ne2umR7dLq2himg2hckSTAnfxX7n/wDBR7QPA/i/9kD416leeK/Hks3w88HD4cafpureIrqDRPEsT3EdozajHcQg3M8LMkglh+dnbBZgFWv7d4A8LMH/AKh0MPmlRur7KzlBz5FyxXs+qTXPrU54y200SZ/AHE86efZ1m/EcYyjKVarKLc7Omr+7onbXq3fmT+ZreE/25P2XvHHgXwhrj/HH4PeHbnW/D9h4gv7DxF45s7PXNGS6toZ/sc5dxtuIzK0Lx44ZSfasbUvjj+zTqWp/aIv2h/g3LHKzTK1r8TNMjjnk6RRszTbmVELbgMBjjIFfyheGP2UPH/iLwnpM2jz6HeQxww2VrFdXZjnbY4iIOUwCCpyf9n6V0eq/sZfFS2n0u3itPDd1PKrvJEmpqpgVFXJdmUDHzj7ua/M8BxN4l5PWnLLeFZygm4qUHK0rytdNQlvbRLZW9T0lwtw1isLTq1c2Sm4wbTUdG1dr4lt5n9Yui/G74C2Vmlu/x7+EV67Aqsg+JGiQfa4jkiRo/tHDJxgZ9fWlu/ih8D9Sy0Pxm+E8F3JOMvF8SNHndbZR8iEC4yCxP3gM8nGK/k5vP2LviyEs/L0vw1JI85Agj1OPcAEZixJUDAx65q3/AMMT/FdfLkew8LKRFmQf2pGzxknhSdnPrxmuilxf4mTqzrvhCtzSerTkvl/Ctvq/ySKlwdw5ZxWcxskukdb/APb/AGP6y/EEX7NXxS0L/hH/AIj3HwV+J2jNbmGfS/EeuaF4nubUMCqxwyu7SxtJgHzEKnIBAzXwf4+/4Jc/sP8AjwS3XhxNV+Fl7I7kw+CviZa6vpNnuGEjWyvTMDkFSArLyWyK/ALUf2PPi5Fq0drbeHtJvxFZpPNPaanAkMQeSRVDM+05/dseB2FQr+yj8aYdQkhj8L71SGNnnh1mAW6MS21d/mDLYGeK4cPxfxtgsRKvHhLFRqN7wlVtdX6Khyu3Vu+3rfOvwJw9jKTVXNaUobJShC9tNdal0frHcf8ABJHUfDEl9H8LP2lDps0UTajp5u9PewudNuiW27bnTrsFpChHIXCsMitK9/Yr/bTuUsPDx/ahlS4toOdT/wCEg8Qy3YwiqUIKkmRgNw+bGCctzX40WnwC+PKaheRWHhfxeRBezQ/arC+lS1DxSGNvLlWQKcFWG4HtXQaRpv7Rehi8l1m/+L2laPpt5KsmrW3iLUoJ7AQsySGFvPAlCFCMc98GvqJePfF/1WWGzfhyv7J0+S86cWkk735p4dJRjo7t6JatJniUvAzhrF108JmUYSctoymr6dVGt11WiP3I0H/gnT8TIpHX4o/tP+O/FMNzp8sl3ZaSt81vcs6BPKee6uWCcc7hC20j1Oa90+Hv7H37PPwy1Lw1dReEZ9c1mJEkPiTxkn/CS39pdbRtCwkeSgAXIlVM5I5FfgkniP8AaS0Nkm0n4xfFS4s5Nsqwv451a0vRwSpe2mlLAjuFyOte2+Dfjt+0zbm3mv8A4seObrySI421DxGb14x0IxJk/ga+ez7xnzzEZTPh3GYLGUaXKly0o0oQcdN3ScFJOy7p+h9jkf0bsuhjI5pl2Iw0617qVX2kpJ905+05flZn9IcWvWNhEtoZWCahfi1uJPszXEcQIVIomCqQo2/N7DFfln/wVH02K/tfg5DCQbaW+1i/VyuI2Zo7FCEBOeAME4HWvJ/CPx0+Lc09vd6h481rciuJFeeK8t2LnL7omXhic5ZWB6fStTxdYwfFl7S58ea3qery2BkbTQ+t3MENh5oQSCKPa6ICI0yFGPkFfzVxnm+AzHhvE5VluCxEcRU5dZRgoaTjJ3tUck7Jpe6+mi3X7xwZ4X8R5DxFhs4xuMoSpU+dtRdRyblCUVa9NR3ae+x8DeC/D1qfEnhmNgzFb6QkY+/iM9vQY6e/evePHmu+DvhvpFtrvi6/j0uyuJzY2aCB7i71GdgGWKCFQWZsA59B1r3Lw98Fvhvo+o2GrPql7HPp0rzRQyah9pjmZ1Iw+YFJAHTBHNebXvw3i+Ov7dvwM+Hmm6fpt/4L8B+AbnxhNB4mWWw8Ma1q15eNbWtrNcqHKeb9nRPNK5XY2BxmvP8ABrhCvnueYThfGQlCeIrWb7Q5Vdvrok3totT7HxQznM+GuGcRnWESlUXJCF02uaUlG7WmiTvur2sedRfEjwm9lY+L9S0bxRo3he7EFhba7qPhm5GmM7y4ctIqlV8sMGdWO5UBYjAr6/0j4a+G9K1SSOaFPHWvaqkUmm+E/Drl7TaYlHmX96PlWPudhA29XFfuB40uG+I/7NPiT4eR/C/4O674dfwN4g0rxiNDv40tfDM2l28tvZPpNq0YN0ryeUu5QGyY2HyuM/zw/ADxn8QdZ+Bfw78F2OgRaV4kk0BdK8UDS1kOr6s1rJJBH9vun+dAkUcYdMhAQevWv3Tx38Gck4GwuBxnD8JJVJ1Kc4uSqapJqfN9hSvLSXS0ldO5+W+C/iNnvEma4zK+JGpyjT9pCSiqSXJKMZKfK3zL3lZKzupXdtV9f2NrLHoUVpJf6DeS2d+1q1h4Yt1j0LQAioBp9uwwsnlAgtIOGaRuT1NO7tGbVyWGWTRpmGBz/CPzHSrXgTQbbR/BsFlHqdpqs6azcfbbiw+azhuAY1khjfo4TCguMgnPPFdBLYtJqt9IE3bNCb5uARuda/O8Jw1OWAwyUNHGm9Nd0no7beZtnmaQnneLkndXqW0S202W3oePX9uWl8LLhirXsmWxyP8AR5hX3kdKhj1OIMMstsqqRnOQor47XTTLqPhKNlyTfuCFwGB8tlzn/gX61+hlzpAXWXBXcqqAMLjHPpX7h4X8MuGDxs5wTTdP8pn414gY5VfqlOD2VT8XH/I/nM/bs0fW/Gv/AAUJ+HPhW70OfxXonhTwFoms+GPD1yjixlurjUbl7sInKyOxWIsGB4jUYIAz+xnjG3Pxu+F2iaNo3wo0az8cfAnx/DqGr3z3UL33hS4077Bcxy2OwRSeXdWd3KrBgACzKyuDurwf9vn4SCKbwT8ZfDcVy3jXQ/E2n+HDaWyZGqwk3U0AQqvmLIsg28HDBgCMgV9J/Bn47S6/4Z1u68U+GPEfgL4geOjDBfR+KNcs9L0HUrcQpaLJZ28rR3Ny2y3CgNGwRkbLYAr+lvDbI8Dg8hzfDY2PNCpKU5XjvDkaST6uF7q7fSyPyXMJ4fD1qVWc2lUaWjSV3aLi9Ho+mq6rqcZfWClNZ2g4S3mcHbyRgYA/D+deaaPZq2nOUUllck++Sc8fj/Ovpa/0Rkt9UfaBi1kOR1wQvOfy/OvKtF0xFtJUICguVX5SN3OM1+VYXhdJzajorr57n0E68b0Unrp+Z4j42tCvi2JAoP8AoY7AEcdTXm/jbTy3gbxGGIjJ1OIAqOv7tjk/4+9e/eONKA8awsAVzbbCGTCLwQK888Yae3/CFa8rKSsmqR5BzyNhB9vevmsw4YlKM4xVlzS6epdGu7zS/lXn9pHk/hTTmeKyjAVyIFU54Jz1z+Z6V8r+P/CNxpnjnW7+zimltricKEjTLxuexA7Z5FfdHg/TAjWACsBhBt2gEgj1z9fzrz/WdDz4n1mbywwe5zsIyOM84r5Xi3w7p55hI4apdTirqSV7f8Duv8h0sd9WoN2um9Vt2PiMeEpbTwh4xu7+E/a5/EkMSxkbvKUQwSc/XfXqOjWkhn8KRAKCt0m4/eOAF7c/5FdZr+kFfDHi3zI90knjYRk7ck7bWzwPw3A4FTWVmkNxpsrKCbSGSYn7oGyEsT+leblnBVHKcveHpwtFXV3u7Sd2+4PG1a2Opt32T9PdR/Ob8T9Wln8e+MLuLYTceJr+6DFcsvmXUxHb3ry6G+ma7luzt8w4J4wGIGOldL4qnN1rOp3LNhprySYnOd26R24x9e9cdApIlx93dz+P8q/MqlerzqKlondf5nzeZVG8bPXTmZuf2vIeTGcnk4kwPyxRWEzKGYZAwTxtHHtRV/XsTf4zz/ayv/Xke+fE9idA8MkucR6dEmwcDiJQOPwrs/BER/4U/GJG+UW88rYY8gXLNyfbA4rjPiuSNL0ZBkqLJW9j+7APH4V3vg+Jj8G4I1Lqz6XdOmOCGM0hz+AH6197gv8Ako60mrWof/II/e8uUnxdmEV0wjX/AKb7H9a1pp8l/wDEITuQIk+FPhjYw5YiWK5kHPqeK9Fh0pobHxjduWU2fgzVZ8kcApYXDAk+px+dcX8JbyLxFJomvSMwfUvgv4DuSduWDy6ILiRfzlP517ZrVj9n8C/FG/lXaLfwBq+12U5+eymjU57ffH5V/pvllCEuHni1s1Ul985Wf3H8+YiaWZzpdVZb67L+v6Rv/BHTQmjyzFCPs/hbBIHyjMMaDJ/Gu+g0tI7Sc+UPMcnBHfkk/pWh8H9Mhg8G6tfENGsOkwQIrLtRt20H+XSuzW2g/smR9u2RlKq33QT0IHb8T617nJGOIlBdOVfcjinJyw6ce7/Q4n4RaY0/jqcMFxD4LEjbDh1+06tcdc/9ew5r2mexTy/HU5dWNt4auhkDe6Axnk+nTHNc38DtNS68deK8qpaz8E6NbqcgFPMvdZmPt0ZP84r1S8tIIdB+J84RvMGnSaeoILFy8fC4HbqMn+9XyWNmni8U4/zNf+T8v6HrYJt1KULXsl+ho+DtC+y+D7KNoiUi0+IowPzuNnUjt3q/8ItKVvFHi3C7y9qoVmIBUCNzn/x79K9B8P6f5XhVFK422qRoTh14j798c/yqn8JrCMeIPERKnc7SKSOM7Ywce/rXk4nFRWX45xfw/wDAPGqVZOs4rzMHxHpUqaVqaC3KNHE7LI7mWQ4U/gBnPSvlFtDaL9mq8d4wWu9YswVPyr813I+c+mVJz3r7z8XWcdt4f1ydVbebOeeVucnbG5xk+n5V8z3OlF/2atAgaPYb7VdNZwV6/JcSnn8Qa4sDOnWq0GlrzKPybhf8jqp4lpSjPbmhf8T5N0nw5++1D93uMUdtCcDn5LSAHP618W/t2ftMeI/2cNB+HGi+B20JPFOu6VqOu3R1bTP7YnETXEVnp8FtCXVRNcXCyqC4YYhPHWv1B0XRUL+IiIeDq8sEWAWDCKKOHqB0yhFfzT/8FMPF3h6//a38RX+ka42sab8L9F8P+GdcttwfTNM1hIlWe1jcHBNqt7I0i8bLiZ8nK8erhcBhKmIjKrFNNO1/hWmsnfRqnG9Rr7XLbqY8RZrXwuFcaE3GTaV07O1tUuzekb9LnW/sReLfFx/bV/Zh8TeO/Fmr6vruq/tNeF/Fniu6j1FrS1utTvtbsY7meOJcRoFURwJhcLDBGi4AFf1o237VvjL4e2H/AAVr+OPxH+NfiXxbb/ADxFfeB/h98Pb/AEfS9P8ACWnNPa3H/CPTWskUYuDM18osdiyKjRwh3EsjF1/iv8HeJ7rwh4q8K+OdN+e98I+I7DxRYFJSm+TT7qG8hUOOhLwqMjpmv0Y/bS/aRa3+DHjnwDpWqGLxF+1H8ZtA+J/iHTolaU6tplta6rqcBlk5yiXd9buRwSIT2r7/AIs8MMqzbD0/YwhGhTp0KWsIzm4LF0KlS0pJtSnThKLlGzlJq7PxrF4qtiko1JXlPnTf+L2bW/ZRl3tvoz8UB8YviN8L/H9xNc68lwdX1GbW9Rm09N00kt3M8ss0ufvO7uxcEEkkmvv/AOEP7QF98TRrtn4g0HS7pvD62gTU7KU2s18tysp3MhJXKmLGRwd/Yivzt+KFpZm0uL6aOFLq3ZRaTswF1MVPQjuSeSfrX1F+xDofhnxV8dNS0XUdPtbzTdd+HM2s6bZyXDwW0ksE9oSGjRgGaMNOCpGACxxxX494k8C08XHH0sMqaxXPCdKc178Yyk+aMpqLk476NNJtWP2jwy42x+SZvhIVatR4J80Z01L3b8vuuMW0otOz0te2p9pt4h8JkjzPtlrKxCrEksdyewAUA5/IVqWcOpandG20TQfFN5IgBZ5NJNhaxAgMrNNIVTBBB4Pevuay+Fvh/SNO0WTTfD2iafMu5VubXSYY58ApwsgXd685610V74WZbpNxlZfIjxETlv8AVryT9DX4lR8G6GKj7bNKtJStf93R1a0+05JX83T/ADP6Lq+NdfDfuctpT7XqVL7f3Ur/APk58WQfDXx1dW+pTXNxp+hR20O6AzXJ1Wef90soJji2qoG7BBcng10XhP4QXOp3cdrYaZrfjfW2t5NQkgtNPa5SKK3QzXEy2yAgIiI7M7k4C5JFfYsvhwJb63GluFCWADbh/wBOsRx+Oa+nvhy+n/AL9h/9tD9o+dYoNfsvgl4m0bw/dFFRrCKPSLiPdGxH3pbqeNcDr5S16b8OeFuH6UMTh8Nz1E42c2nq2krpKMNG9+TY+bxfifxNnftaVetyUlCUmo6KyXfWVvn8j8wf+Cc37MPi74yz/CT4iL4ekbwh4X8Sjxpr+rRXHlWsI1S6n1lICine0k5mWMfKFRVyD1z+3n7cn7Iej+LP2ftd8J/AfwhLq/i3WLq38Q/2TqmqT3CSmO6S5kt4DMSschYmQoCoJiGTzmv56/2Bf+Cv/wCzR+yrd+HRq3jS6m8L6p4O0/wf428NzeHNRRdKNrDGtrdRypbOrNbSK6/Kp3xyuByQa+4P2qf+Dg39mbx74EPgf4HePW8IXviy2e08UeOJ9J1NtR02wYGGa004NZoYpZyGBmXJSMnad7bl+qWJweGx+FwWTZnh3guVc0vrVGMfeioyVSnzqTcWm0knuut7fzDw94zzrcBYrMeKsmxtLMqUqsHhqeExUnW5ZONJ0pezcXGpTUeaTmlGXM/hs38TfCnwt9hs/wDhHvs5jv8AwncQaXr9iZI7i70mZZHiK3TJlVLyQzANnDlGxmvV7rwyJdcs2WNCgsbgkMuFYg2y/wBa+lv+CResfDj42Wf7YnhLw9pEV/4cl8N+GrP/AIS+eAY1NrmLV5Yzbo6+YBCWjmWRsHJJAHfxq+tda0r4hXHhuZx5ljpF9DdErnbLFfW8DFfQHa2PpXsY3NMqyOdPL8OnUoqpGKmtb3SaennddtLrQ+88OM4zzjjg3CcSZthvqmIrQcpUW3eCjKUVe+t3GKk00mm7Oxzcnhk/a7AeWAGaQCTBIP7tjtzWtL4QumSYLbzEOi4/dnPG/P4cfpX0Z4U8IvdLYzS7ZGBlOGXcAfLAPXvzXpjeFURLgGLBMaqoUYYctz0/DHvXt4GvLEYeNd0rJtu1/JeR9Lia86VWcFK9rL8T4LtvCdwut6kktuyMNPtNquhDODJdc4rjfiPoniPQ/BPjvVvCcNr/AMJDpejHUdMS9tWu4TJDCZWBiAyx2htqjqwA71+glr4VifXtZYwKXTTrJQWXfjLXJ4rjPE1zpfhfUZX1O1Cx3V5FbecFAx+5XAz9CazhicPgl9YqxSUeZ6/Du9/J9dRVatSvRlSU2ubT3d1otU+58neG/B+oweGPDM+pi1N/rPhTTvE9/wDYGMlik+q2NvqE4ifJ3IslxIAQeQOg6DlvE3hSO7+Heqw3kIkhkhv0YMo6NcTgEE9DyMHjpX13Zap4Q03QPAEcl1A0jeC9OsCHj2FPs0X2bAHt5OB2IGe+K5HW5vC9z4K1bS4JYJrqe0uJmjUDcqyXUuM9/wCMdK5MdjcvxuCqOSjaVF3irJe8o6KK0t2VrG+U161NYeScm1KNnd30W7f6nxF4/wDAdkulauTBGbizjeS0uSmJIHCFgc9znHB4PcGuF1zwfqPhFBJL4eXxbpiyLC32e3EusxEsFX92pV25I5jY/wC6K+/PHHhCy/4RzxHLHbxFTauN7pukXcuAQfxq14g8B2vl2WyFNz6zbjK8kHzUJHr0Br804j4VyzO6mKozi4yUafLKO8byn02eyv100aP1ThnjTMsihRnRleN53jLVOyi16b6NfifnlpF14JunWEnUdCvGfD2F5ePps6NnG0RXUYft03Hp1r0i2i8OxhfMv9X2DlhHNC+/JHccfpX0l4k+GWn6jcaZY6lplhq0E98xa3v7VLmP5bW5ccMD0Kg15P4i+COhQaxZ2mlx6h4bMmmXF2V0mZpYJXjktkQmJyQABI2Qu3qK/E8/8Gscuapl8qdVKSir2hNt8v2ZqUeu7qL0P27JPGTAVYQhjYypy5buzbitdfP5KLtc5+01Pw3G8awaZrGpS5zGssrqrEd8pGD+TCvK/wBmnw7+0b8XP+ChOm+OvhF8PtV/4QLwbo0vhS88UDw/dN4AuBDHI8enXs8+Ip5zerlgjMyK5bKgZP3Rrn7M/h7Q/wBhv4+/EbVb+8fx5pfgrVfFnhrxb9pubCfwzHpMRmtlSMSFFE00WyViDvWXbwK8R/Yh/wCC0lr8Nvh34F8LeJdI1CwbSWXTtW0HXLK51/4feGlfOya11GW4+2wCQNCzKC6h5ztUgMR974Z+COY5LxBhM2xmLhTxkIe2p0G1Hms7cspxi4Rdmrq7UoyaUlaTX4740eNOAzbD0shwtGpLDxqqUqnM7ScNkovXlu7u6i9PQ6P9vX4wftYfsX/ELw0+p+JNX8M/C/4neBLizsPhD8PfsUlv4bt7MW2kXElrr1xCfs95cXFwskIiLzgAlioRXPyb8P8Ax1P4c+DvhfwpoLppmn3Wki/1eSG4NxrOpT3hNzcQ3V6f3jJG8rqEGAQuWySa/Sj9uz/gp/8ABv4sfDv4J2eseBfh14x0i3+KumeMtRt57geOrRLWfS9U0m+s7rRZVRQ4g1dmKTMpSWGMbtwFfKn7KH7Ovg79on9mn9sH45+EbvXPD3/DOHiFb/wx4RvjLqej+JdHkjvby4k86f8A0iOURwHZHgpEYymXyfL+j8b+BuNuIsglHMKtOl9XqKpKlKblP97ywTUlz+47e7FzilLmaWra/O/Cnj/hjh/jeWKxTk1i4xpxlq4xnKV9VfeUrc0nF6ON3oe4fACzk1L4P6NelSfO8Q6gQP4cJMqAD2+WvZo9FZr3XJNpxHoe0DH+2ORWH+zFa/2t8CPB9/Dbi3W61fVGRMMDhb2RBwQOPl9BXv8AbaE7z+J1dCAukRruC5x8wzj3OP1r89yjhOjDKcDGnqlSpa20f7uOv4n6VnecSqZvjZRdvfq6b/bZ84aNo4n8TeEY22pH/aIZ3lIVUAkhUkt0Awx/KvlH42/8FsPgP4Uu/FEvwh8F+I/iHNpOqXGiw+I/Esi+FvCc88MrQmSOBPMu54iykodsRdSDla+xfiBrdj8N/B/irx/qFobux8BeBda8W3VoDtN2lhbi48oNxjeUC57bq/h8RdQ1m4t4RbytatqK3NxaRuVt4muZRtBz03FgoY9MivocNjqnCVNYDC4dValVP3fe0klFQb5be6rycktWo9D8j8QMwryhhvYVOX4rvR6XV7XVr7H9Ef7F/wDwVC+JOv8A7efwY+Mvxg8T6Rrnwl1vXV+E2v8AgNNKj0nwD4Y0rW7m3ha9No4f9/bXK2U73M7O5jgYb1BIH3H/AMFmfgTqfxd8efH74ueCf2YtM8D3f7JnizTtM+Jvi3TPjtdhF8FTNJbQaxYaPCPJkmuru+tSzRI5sEKq6TA7k/mg0uGy09BEqLbWkUQiuY4VESQRE/6wEd4z8xbqAWNf1DeCPineftP/ALOnxB8TXd7Ne+J/iR+xZ4u+B3xDQna+sa/onhGEW9w3/PSae48NaPeB+TvnOOSTX9P4LgSjm3DePhi4QnVp4OcpRXtPZ88KtKveNNzcfejCvCDmpOMpJp6NP+Xs0zzH4HP6GPpVZ8lapTpyvJpNNqN2rpcyi7p205V9lyT89/Y6/au/Zx8b+ArL4aaP4v1bwr4zh01oovCHxS1O2g1e9k8qKMQ6bqCJFaXYAjXAQRzOdzNHuZq+vdF0w+SyeWwIckrINxHXP06iv48Alu9nb3LIsyzWXnrk5cyFd64PUEHpX9Zn7FH9o65+y/8ABLU9SubrUb+48AWsN1fXkzXN1cmJ3gDSSMSzELEBuJJO0V4OOyKKc8ROfNKfvO+r113+7qz9f4W4gq42VLLatOMVTSSa00TS1Xe76W9DY8faSieL0+QZW3+bAztA4Jz7c15n400lv+EI1tkBydWTp8ygeWOf8+lfTfxE0Vv+EzQrGMGFg205ZR3P/wCqvM/GOltH4C1UFchtVAGOpIjT9R/Svk8bkd6atHS7Ptadf41F9F+aPF/B+mZm0/IY/LGDlcPxg9P89a5O/wBMzr+tFY8sZywDLtIx/IH29a9w8G6WDd2Y2sSFjGSMB+lcXf6V5eua58vW6IJYncc/0yetctXh+F+a3T/I5p14/VYrm3b+ex8qa1pok8PeKcov/I/uoON5G20sB+XIrF1yzTT9D13UGOVsPCmpXhfAUqIrCdzuHttPPvXq13p6t4a15upf4kXYxj5jiCyXGPbaOa4T4vBNK+E/xT1EKI1tPhfrcoOctHnTLheB+NfMYjIqcMlxOJlHb2svucn/AMOdVKpP+0qcZv8AlX4JH8peqOrzyt1DKDnPJPJrCgwBN3xIR15OK2b0bmYk5AQAjGG6f5/OsiAfJJgHO845wO1fxHL4u55mMlzYlyXdkZAJJyOefvY/pRSlSSThefc0VHNE4D3D4oSl9M0glwQLYAoBjZhMcetejeCjn4Y2UCqxdtKmAYPtzuMuQPXHNeY/E52+x6ajlGK2o5B3fwDPP4V6t4DgWXwJo0Ub7Xl0lldm9WL8DPAxnrX6HgLyz+py/wDPpLz3if0Fkk1U4tx811w7X38h/XH+zEqy+DvB80SpKv8AwqfwJZq5y8bbfCmmvuB/7ann3r6E+IiyWXwf+Ll1LGEUeD57c7CQoM7JCoB64JcV8tfsB6o+tfs//DbUbvMlzL4H8O2JkZyHb7HoGn2wJPOQPL6da9M/aZ+Ofw48B/Bv4kaTqnimwbXb62tLWDSYpg9zOBqVk8g2A85RZPyr/TSlmODwXh1DMcRUjTpfV3Lmk7KzTkrt2XU/nWupVOI6mHim5c9ur7L1svuPtf4fwRwfDvU5VUeW4gjBYZJyc4z6Db6Vs3ETLo7YgJQQghmyByDjb+pH0r4y/Zu/bF+HvxW8CeINKtI5tAn0rULdoBq7rCNSjYumUGeoPJHoa+wby9F14Xe8hbzLb7MjxtGSYJAQ20KehJwD+Netleb5ZnreZ5PXjWoTnaMou6drJ/imjjxdPEUKMYVYtPV6+dvU679na0M3jT4lgIgNrpmh2MhIPGLJ5zz/ANvIP4V6lqtsqeC/HupMMJNcC0jXeF8xlnRG49QMn6Vxf7K6wtrXxlvZWIZdfsLNUJBJMGg6Tnn6ueK9c1OwLfDvXY5kDW91rsZjZkC5Z7lCAB3HOCe3FfE4jEylmGJhterFffUk3Y9bDy/fwvp7kP8A0mJ6LpdmF8LxBuC9sGwo9FHP6iqHwxtgmtaoykZklcklOuU2/jkV1cEHl+H4o1VSYoNwDL84+UdOw+ntVH4ZwrHq1zJ8jb5SGXBGcj+pJ6V87VxLeW46Xd/qeE1++v0t8iL4nRyWvgbxZcFl2waDfSKVTG0i3lPT16ZrxfUdKkT4CfD+IxqRNfaaPIYDau2wkYkj05r3L49LJYfCf4hXUW1RH4av3bZ/Bm3cKMD/AHh+dcz4i0lbT4V/DHTnZonfUbUMZgEOUsgmQOwGTk9K5sixqdbCa71fwUW/0HTrOzcXrzR09Nb/ANan55/HTx5rnw3+GvieT4ea98LtP+LXiTxHqFh4B0L4m+IG0S31+U6jJaudNhT95dXMRmgkSEDy2IAdlU5r+Uz9tbwdofwv+J3xy+H2jX02sjwz48Gi6hq+pz+ZqviPUYvsKajqF4Scma8vvtc0h6eZK4HAFf0CePPhFpP7XXjr4d/GnxRFdweCfAP7UVp8H/2eJ/NkjttUubbVtVuvE/jEwIwS6im1Cws7KyWTKNBok0q5Fwpr+Y/9oPwxFeX93qmva7feJte074gSDxN4qki/s7VfF89nqbLc3dzG7eYGuWiaQxtuZS4ycg191h6mJq5BmGY4OnGU44eUYqUmrqa5Zv4PdacdLc3NFXvHr4GfVqdbMYU6stHU066Llcdb9VK/TpvZ29Z0uWaxs4oJ3+0abMgFrOUZZbMgY8uZexUgKT0ytTeIvH+veO9S8O6ne6c8s/hDwhbeBvDFhI2I0htUKS6jdS4AUzBUVE5fahPRuOCt/i/4bEM0p0zUo/unYRCwdmVssE38j5eSOhYetRWnxa8KwotvHYapFK/LubKMIznq5O/1r9UfF3C9RUaNPNaagt13as42uuj1XZ23sfIvA4pNt0G5d/z/AMvvPJfjJbeIL+1GjaSsuu+MNYZLTTtI0m1aad57h1jhhiTq0kjEKq9TgV9GfsG+Kbew/aZ+C51GeLSU8R6jLY2Qu5ljMg1bT7qKSxKHDLILkgKpGCGHpzwWl3F/p3xM0nxVo2prpr+FjP4nm1dTiazleCa1t5IGII89C7SxnB2GANjpn3D9lX4ZXvxz/aq+EujeFhHc6Z4X8QQ+PvEWueSs19odpos6XZmkdFB/0h47aCLfgb7scnkV+ZcQ5PjJ51js/de1KXJRhTfvc/LJ3lvzac7TdrcyT0UGn72T4hKrhqEE3Pm5m+22nbo36ep/UDfaIsek6MBGcsHPTpyOP0p2q6OqXcYMYDfZocLjcR+7jHNem6tpY+yaPGVEe5WYqDwpLnoPwqLUtKLamyqOiRqFABIxFH0/LvXF9RhyRt2Z9p9blLENyfVv5dzzS40gPN4qTO0R2aJwMhf3FuB/6F9elct/wUJvda0j/glk/wAIPCdtJc+Nv2i/HGl/Dfw1p0ZKS6qL7WVubgkDnyhDZy72AwFDZr2ufTxnxwGH3JI4kZVByQLZSD69CK/P39t3xfp/jb4j/AX4fStD8Pkg0GW3uvin4gsrpx4K03RpLeZZtLvUfy7Vpb+/jgaTbt23qiTKkivFxmUUMzlDCVans4O6ct2m04xsr6vmatvrY9Wli5Qy7FezSdRwjFRuo3UnG9m9NFe/bfyP4obqEwzTwSbTJBM0Eo9ChKkfhg1VjLBvLYghs+WTyz/X39K/qK/4KKfBn/gkt+z18AfEfwz8L33ww1n48t4eFz4R8Z+EtSu9d+Lur6uF8xJ9SitJLmziiuJQRMZGtolSQlI+NtfjJ/wTyX9lW6+PkOhftZ3Gn6L4W1zQGg8CeM9f1DUtK8HeDPEcM8NxZXeq3NhfWlxDGwieKObe0UcskZlTZuYfx3nHAs8o4hwuSV8fR5q1/e5n+710VVNc0XL7KaV29bamFbAuji4YJ1YSbSvJNcsW9LN9GuvlY/oF/wCDdj4oSaF4q8XfDHUoUgtviZ4FTxRpV8x+e+utCaOzu7XP/TOHULWTaeR5hr7x8eeEYl+Ovi6QRkMkF27hx0M2rSsPp/q69R+H3gf4IjxD+z18afCHxR0OTx98MdH1SfxV4l8NeLdN8fWfjlNbt7ezgs575FWSfK2qzRs6yzEQKjO20tXqMXhMePPi34t8Wz20kVjqWl2zxxyRCF5Ga6vGd2jwAu4gHGBjNf0lUyDMqGCweHqWkozjFStbmjBTalZX72vd6JPZo+uyXD4XIsuqYT23PGKeun2mnZau2ra32R5p4FtI7bWrHTHQNvtLiZSRkHaYVOB/wMfnX0GfC1vIWJTJKx544JIzXYWvgXR7PUdNltrSPzY7W4G5lAI3PbAgd/Tp6V2g0Ybm+QBQVTI43YCk8f8AAq+my2GIw2H9hWnezdrdmkcGZYjD4iq6tOLina54Da+E4l8Q68FjURpDY/Ljdj93MT7d818v/G7Q7K5vjZZjP/E1GVHJYJbwjg+mTX3pNoV7c3viyGw/dXLNaQxSnAH/AB6ggD/vr9a+K/id4E8U+G7XxJ4y1Sx1XxFYeGYJb28svD+my6rrV0IYUkkSztE+aWQqQFjU5JArgzX21XBTw0It3TT9L/8ADlUnTUFU5rW/yPizxL4fk1NfA11DuWzl8KrbRvgKA1nqmp2TEAY5zb/pTvBXhiJLPxdPcNunkEcFuHYtw19HHjnsd3Sua/Zz8S+MfG/gy7n8YaX4g0w6L4917TPC9r4o0JvD2trpFxqlzqtoJrVgGXa2oygF/mwADyDXrc3h/wARQeFtc1vTtNupreGa3CSpEVSaR72FUUeuWIFfmaoSo1amOpx50oX2voo76XX6HrZbepRowvbZa927a/cexePPCxXwj4hfYV3IiIvY7pIlH8609e8Mt52kgAYbXoQRt4HLnPp2q7b3+pa/8L7u41WwubK+W8sraSO4Xa53X1smT+Yr1XW9NL3mhx45k11WTC4Bwkxzn8K+5hJYurOvRWk40Wla2jlU6dPuPXUPY0YRqPVOa38oniereFkOs+H9ij5rqYlFHGBaXAwfxI/P8uX1Xwlv8W2yRorLH4enLMw4Tdc2w9O+3t6V9HXuj7Nc0TcN4CXTOpOQuIGHT/gX6Vitost341eKKFmC+G0SKJFDFmkvAAOO5wBiuitg5z9229RPbyj/AJGca6jHy5P19Dhv21dY1TwD/wAEgvjvFY6FJfXfxL1GD4QwzWqZvDBqV07MiHtuaDaeem4Z5r+P74OeMYdK1DV/D66NDrCmUf2fPqtmkk6rJGqBrifCiRECTNG5OEbaxztGP9Bv9pvwHo/hz9lb4a/CbXrWxmE/jzTdc1ITqrxpPplvc6rLN83H7qYRqx7Amv4CNAuPDOh+JNbhi8RWwXTdd8rToJ3u5otVhW8kZPsuI/kjMZQt1bO1QSDivr/CyvUq8Y083o1oU4KUtZW/eUoKVNpOTUVf3Wo6/AuVOTSPyfj2EJ4RVrcycpJb7rkfNpfR7HqfxPu9N0XSLKLUPDJns/Ng1m0dLOGCVbeO7guPMmOWkkimjjmhSSTILSc9A1f0a/8ABKa10HTP2Bf21fidplk+mHx99s0JNES/a+trS00+wmsbVCDGgDGe+vnJwSQ65Zjyf53vE/inw/r/AIQ8UnVNf0W0vfEBe9XR/EGoy6XHpsj20nkwL8vDKB5USuWXd5YbGQa/o/8A+CQOmnxz/wAE6/2jtItLV5Z7+61gWNrb/vZprm2CTup5JZsIT2JznAGK/W/GrMMLisNjfq1em6dang5KEYx57UsS43ctWopTvytprm5dqdj884Zp3zXL5VU0lXSb1tsum3Tfyv1Z7f8AC3wxDbfDnw1bsisI570AqAo5u5fzr0K18PqT4qfaCVsYVLBeQAwxn8/0rV8E6Fs8F+GogAWZbmQJyAd11Kf613un6Nmy8XFhgNaony8A4ZO/tkV/OFXL6brq8dn/AJI/pVYubjKV7N/rJH4qf8FPr/UPCX7GHxqu9Ju4rSTU9BsvDd08s4gea31LXtJtrqGLnJeSEyoFHVS/pX8o+mactn8L9X8QMii7n8Tae1vKFAcrDOgAB9Czvx7D0r+sz/grx4WsNQ/Yg+LNzdecsvh/VfDGq6eYk3qtw/iGztlD/wCyUmnBJ6cV/LH4jjisfhXp+nKq+Wuu2Yc4+9t3Sk++WUdPUV5tLJoPOM1x9b4aGX1HDrapUU4p28lf8Gfm/H+JbxGCorq193O2/wBDS0i9WW9iVwkjXBBuUI3IEfHyn2wCPzr9Rf2AfjTN4V8LftBfDPUb4Q6r4I0xPF/hWa4ds3lpqNrPoquoyMsrXVij+rxAnOTX5LeCDJdXzSyHLORJtJ+YKPuqR6nGfxrpPiXruu+Fr3QdZ8Manc6Lea7DD4X1S/tAyXJtG1Cyu9hA+/iSCJgOvykDrX6flXF9bIOFp8ZzpudGlzwq01vVo1Yum4auyaqOnUv0UWtpM/JsyymGY4iOXqybcJJvpKElL5pxUo/M51b14vC3h+dTm4kW2gC5B25Ajxj6j9a/sH/4J9rJdfsi/AiR1VR/wiclu4Udo9RvY8fgVr+OrV2itJvBtrDc/aLW51YzREQG2yBcS4QqScYOB17V/ZD/AME4h5/7HXwQYrvZdF1CMh8sBt1rVF6/gDj3rzMkxH13DVYTlrTp0IvVP3vZqTfXe6Pt+FocucWt8Sm//J4/kfSvxF0wx+L45FjU4s2Yk/KxO3jFeS+MtMdvh9qkhRVKaqybcElv3Scg/h+dfTnxP00t4vs2RAymxZ1XGRkKp/rXlXjDSz/wrbWSU2kauykDkMBGuNv5dvWvRlg41adKVup97TqXU5eS/NHi3gfSz9s0sBQd7oB3z0AH+fSuO1TSwut664RmCzNySCODyPUete8eB9KVNQ0dzDK6q0RIQDJ4B57YHP5Vxmraejav4gaPARp3K5X3Pf1q5Zf7009rKxx16jjQjZ/1c+Ol00yeGdVDhArfEzVQrlclfLaGPj/vk/lXin7Uwj0z9m346X6bQ0Pww1C23FcBWuEW3A/OT9a+orPT1bwcJFGWl+KHiEMM5A26nJHkevC/pXy9+3lu0T9kH433Adma50Kz07ccIT9o1Wwj259wSMe9fDZxg1Q4Bx2MstKFed/+3Zs9CjUf9twjbaSTv0tZP8j+T+8Cg4IxkccDHSsmEfu29d5PXAA9vyrVvMZckc9cjgj61mQ/6hiTkGRjt/l/Wv8AOaaakc+Is6u/cgZFJJ2nk54xiipCoyfkX/voD+lFZWZyaHrfxJYNBZuCvy2wyR2+QdBXr3gyZYfBuhAgSKNIiJwflQnJ5HryTXi3xBkL2trkoSLRduFxxsAxivYvC2P+EU0WMSqB/YcWcthkOwHt7nj3NfoOWtyz2q1/z7X6H7rkE0+KMbNaful+aP6Wf2OtV1m8/Ya8O6x4dvBYahbeH7mygvJAURDYh7JtrDklTb5A71+NfxA8XahfaD4qu9c1q41XVb3xBHFPd3crPcXGJwSwDcgfKcDtmvB/hf8AGn4t+F9PuPBvhL42/ELwboc15cCPw/pWuRf8I+hnkZn3WUsTpiQszNtIySTXE+Pr/wAf+E7e/wD7ck0XxJZtJ/aUd2spsru4cncS7I+0HBZvuYOMAV+veKXFWK414CyfCZTRnCGCp8leUpJ0nJRhFSUYOUr3jJrmirXSvufjdHFUsv4kx1TE7SnJxUUr7vdv5bH6L/BWbU/Efh3wvo3hy6vIr/VfE3kFrZmjmQAoCQAc4GW4r+ojRdEufDHwr8NabcXVzLexaNbWtw8h8yWRsop75JGec+v1r+Wn/glR8c9B8VfEa78L+K9G8M6RH4ejh1TS765nnutVu3mnEZjjUgRYVtjMzDcQMCv6nPGWuQnQ9PEHlNHdXNlGskJWSKUNcRjPGevYD05r9u+i/lkYcJzz+dZTqV6lnGN7QVJtbO2snd3trY83iTHU8RHD4egnyLq+rbWl/I+jv2WYWksfjNeM2d/j+9ihx8nNtp+n2vr6wsP0r1XUZNR/4VjZC7K29pqupxbluYw0ttPFfQLjeOGWRSxBJGCoHfI8Y/ZIvI5vAfxX1qV1aF/id4oKkSYAWLUZ4AfcDyRXqfjW/uNN+Dmg3Qm2yXvi2xy8Z82N4JpUVioOQpGVPHAZT0r7lzc67qyWkqtN994ylp6XT2NaaksQ4ta2gv8AyVK34XPoCHEvh5GAVxJbAOQShJwBnH/ATxWL8OYlg1W42ybQHLZZidwGST/n071ctHjXwiszXKxxi2Bdy4Dj5T19P/r1gfC/U7HUr6/+y3dpfrDK4kSOZXaIn+Fgp9q8Zwkstx1vhTtt5/cfN3TxL5ei+X5nnP7ZHxS03wH8JPE+mFI5L3xRp0lhBHna370qu4jrgjn6Y4r88/Fus/tC/tR/CDx78OPAnj7RvB3i3xfb2XhTQ9Z1c3EGn+F7C+leDU5LZoUeRbg2glWNtp5OMpkMvef8FI7q7tn0+42XdyZ4vs9pDFueEOHV2/E4ABNeF/8ABOnxVrHia/8AHWr64zxTaVf2kFraAeWlq0Vtqcrrs9RsGfpXz9LiDB5LxRl3DLUvaYmlUmmlpzRo1akm5dLRUUkt9Ge1l+URxuS18e43UXrffWUY2Vl9/wA9T6f0r4f6P8NfhD+wb8NfC/mf2D4Z+MXhzQLJ7hgLm5gsfDviKX7RJzgyyPH5r4/ikY18PftA/wDBM34TfFn9qD9rWx8WXd7p03jPwTpPxO+GD2kkiWfhrVPEFrerd6pLaRbGuUt9S0u4K24YbllcbXbAr9CvG/iHRtEs/wBgiy1O4WK41n4s6XJaxBxumd/DeoWCkA4P+v1a1Bx0Dk+x+bv+C13xt8a/Avwv8ILr4R6vB4U+JnjeHUNEu9dtdOt77VrzRLKzWU6exlRgYGu72CUKf44+OGYH7nK6mKm8Dl1K6p16FVNPrGEpP/2xrfW7Tep5/wBYyfBZxisZm1H2tGFaceVJaOcYxjZXSvFyUlrpa61SP5D/ANoH9n/4g/s4eLYPDHjn+yrqPUBO/h/XdCvGudK1+G3dY5JY45FS4hIMkZMVxHHIN68HOa+kP2Mv2CvGX7VkJ8YXni7TvAPwt0/xEdB1nxALdta8S3ssKwS3MFhZ5SBGCXEIE97PBEGmXl8EV8UfE74tfED4xa5H4m+I3i2/8T6xBD9js3uI4LKy0+JnMjRwWsKJFHlmG5lUM2xNxbYMd98GP2jPi38CZGn+GvjGbQbe9vILvWNJe3jutN1sQeYBDNwJ1hfzP3qW8sJl2R7y2xcfBYfF5VPNZS5JfVb6RbXMtt7O2+yve3UnBVcioZs6uKpTng+kbrm6Wv3W90ultXs/uL9t79mDwZ8J/j98Lvgt+zjDe2ll8V5bfwzpema34iuNc1J9Sa6t7E3V7eyKH8qT7TFLJ5YMSukoiLLtFfvp+yV+xH8Pf2Q/DA0nQ5X8S+PvEem2k3xB8f3sZhn1ydAzi2s4f+Xeyid28uHJZj88jM3T+X/4QfF7xz8T/wBsT4LfEz4g6sviDxLcfF/wxZGU2sdnY6faxatbJb2VlaxgRwQRCRtsaDqSzFmLMf7c9RswuqCPacx2sSgD5W5Qc89cmv0/B1oYitKvF/u4xSpx/likk/Lmk7t+trvVvCUsHiMdVxuAo8kZzdktLKy26K/ZaLZPQ5rVrMBdJUIeUyQBkZLNjr7DtTLixRtZvAYjlJhECRndwoz+n611esQEzaTEI8s0akMe3zt1pLiA/wBu3kW0BvtmDgcnnB/lXTCt7kdej/MPZNV2kur6+n9ann0ti6t46bC7RqwiQEdxNEOPpt71+Gf/AAUG1dvFPx70b4b2t0blPDvwG124vNCjDiK81LU2WbTvMI4PlzQaPOqnhnVcg4r94tUvLLR9J+JeuarPHaaXo2uXV7qF24xHaW9q0s88hz2VIXY/Sv5uNE1K4+Kv7XniH4heJrnUZDr3heHxVd6deNF9l0KKa/srrS9PtyqB9sVpYxxssjMS8bEY3EVzYKlHMa9Gg03zVILTykpO9+lou67dLH5/4q8XYHg/IqzxEn7d0a9aMV1jhqKqSu76Jvljtq3bqeqfC3/gnT+xxrU/iHVNS+EWk6xqnhzU7PwtM97ql+NLvLlLBVvriS1jmWOWR7mSRizDIKADpXjHxN/4J0/st3mh22oeGfAUvhrWbnw/e3kUmmeJdTl04SafFazO62kkrqXcecMdD5mMdMfoh+yhqM+sfDjU9blk8weIvFt54h85z80qXOtaqYD7/u44se2K4zUbof2n4J0qNlmSHU/FOl3COu5dkIkh2ntjhB+VfbQ4H4CxuWwlUybCuNSzv7Cnf33Gzvy3vZ73uf49UfFrxWwPGeKpR4jxt8PJxcfrNZwfs6dRtcrny8rlC/K1Zvc/Lz/gmF8TdB/Ze/aa0a+W2t7LwD8QLgeDvFtn5SqkcDuxjuWH/PW0ZzOj/e2pMg/1tf2h2ekWsWtXjWyRpG+k2Z3IQ6OGkuirAjg57H0Nf59t1fzeEhqfiGXcU8M+P01G4ZRmUJa3JlnX6PEsi47g1/bR/wAE8fjlY/tE/s8eHfFcUzT6p4RLfCrxFJLIJJZbvw/cXNpFcNyci4tTZTgk5PnHPINfiOSYjB4XBf2bQSg6TbUFp7k3LVLylGV/8SR/r74ZZ9mmLxmIyrG1HOjOCqQk9bSi4RqRv2kpwlFd1N9T7Gi04f2hb7wSFt5scZOC1v0/KthLeFDLGYmB87KtjlPkj/T/ABrShgJvUIzkW8nB52ktF2/CtXyVUFiqHMpDZPzEgKOPfiuyeLakkftmIg7e95HFaRZxDUPFDNHjF/bjcB6WUB/9mrLOnRPYa+WjVle8mY+ZwMCCP9cAV3WlWqm68TMVU/8AE2iUMR2Fja8D86yrqEQaB4hlbA2yXkueDgLEO34VnDF8rbv1X5HTOnL2EU32Py9+CXwusvGmo+I7yx+zi10HxotrrEEd0tzJ5lxo+k6lukAJKF3vJTtbBwOlfTeteEtN0r4P+GbGC2hVr7XfDpnfyQTIZtTspG3e3FeRfsLfAD4k/CjXP2qPH/i+fRpfBHxw+IGkeM/hmtlrsurausNroUVvqBv7dolW1YSSW8ccas+5IM5AC5+ofFtpnwB8PrUgKZ/E3hxNp/i8t45sH8Iz+VTJ0KdGsqUEm7p+ev69umx3YGVbEOlKelpbejbX4HgfxH0iC38LzRRRRqk/iTSoSqIApDatZJ0HrmtfXbJRqnhdlj+U6xIMDgAC0u36fhXQ/FHTSuhaeuCouPGehx7cZDE61YZH5A07X7Q/2p4XwwUDVJnUYxn/AEC9/wAaFUjDHVdOlJf+TTPo4R5sFT/7if8ApMTiL22b/hIdMDAEJZ3ZU9QuY4xyPX5q0fAGjvqnxk0K1RA/njS4mU4wV/tGaU8d/lgbn2q5fWZTX7I7txaxujyM7f8AUD/2avT/AIHaV5fxa1HxLcwMbDwj4F/4SJ5Su2BpYP7TEabv726VDtGeOa2xOKUaE6kN05NfKGn3uy9SElSh7Sb0UV+e3zPmz/grZ8f9NS9uPhHpupq+oyeH/wDhCorCM7fs767GZ9dvi6kMDFYW1rApBG1r0+pr8YfCPgLw/P4c8M3S6bo8K2Oq6d4V0S0OmQtcW/nwJLvjbbkeWSi5HdST0ql+1j8VV+Jn7V/7T+vrdS3sPwl0aPwtduZfMhbVH0iGW62joGWfUlh45zbAdsV6P4Oidb34erOixJLeHxG1v/ckaG6aNSPVUMf5Cv768BOFsv4V8IsBXwkYPE1lOrOaim5KM6nLG7V7csFJrZTnNrc/CeI8XLE5tUot/u6SUUn30c2vNzbV/wCWKOV8YeGvCvjTRPHvg7WfD2g39hdeATLE+oaNb3U8pW41CBH8x0JDIF+VgQykHHNfZ3/BGj4v+FvhTfaJ8DGtdP0rTfHvhz7W1pboLS2m1bR7mXStVJQcGSZd7Ox+ZhAoOQBj8/dU8VWyPBJNIwt9Z8CaZp87K37xY9R8QalZysh7EJIxB7ECvDvg/r3iX4I618DvFUltq9jc+GPi74m0mziupZJ7zUNKvLGbUrF1mJLyiUqNsjHLmQnrmvW4/wCCst4oxWLyHGYdN18FWj7VLWFRVKcqTk7fDz0pO/MtmrPmdvmZVZUq7qUH71Plml3avf71pt1P62r7wrF4Yu5fDSDy4tF1O9tYQ3JEf2yZos+20pWnp+mKdJ8SssYKtGF+Q4z80YzUmkeLdD+LHg/4c/GDw3ew6poPxP8AA+neLtN1O2fzILozW6CZgf8AeTcQeQW5rqLGxI8Na45DKGRTuzgnEi/4V/nm1OCUcQv3iaUv8SlaS+Uk0fvdDEwxOFhXpvSaTXzs/wBT8MP+Cu+lXh/Yb+Ops5EEVpqHg261RPKEpe1/4SiASKD2O7yjuHZSO9fyS+Mre6m8A6dcyqY4xq0V9h2GCpzCgIz6EkD3Ff2hf8FItBtdc/Ym/bLs7pWMOn/DfRdTWRRu8h7fWWvEfk9AbdSfbOM9K/jX8T3Ul/4EkiWKCIWt5Zws0QOx9siLvDHtjsPU1tSw1GvTzv2j+LCNJd3B1Hr2St87s+N49XJj8vkulvxs/wAVI5bwCNt4TlDD5RLNt6NnAHPtzitT4ttC2kaes7SAxalZNayQOI2QvcxxsCR82SCcFSCCOtJ4cIiijjhLKMABzwSe+T/nr3rnPjTqKW+maBblx5tzr1nGEzg4jcSt+RVfzqM4rYfLPCPMIYq3Iqb9Lyskvva+Z8NGEqmeUnHv+n4aXKOqaadM8aeGfDDXUtxZaPse1NyQ8qrcw212VZ8ZbEk0vzNk9Bk1/Zv/AME1kR/2K/gbLAzBG0PU2bcAWJGtalkHPuG/Kv49/HOjy2nxge2knjfyNLgdpVURjebGykTgntgr/wABB4r+vP8A4Jr3J0r9iH4N3F0zrHb6Pqs+4nIkRta1F1K9eCG/Wo4TwqwP9q4VR5YQrzhHyjTVOMY7vSMbJelj6rhWfts1oyWrdJN6dW4tv5s/Qn4hxq3iO0yCzfZGGcEqAUTjP4fTmvOfF9sB8NdSkCttOrSEFjkjCKBgd+9fiv8AF79rX4z6V8V9X1Sx8aXkcX265NtYSIs2nW8aSsqxiMjOAqjofyr6H8Bft5N4h8I6b4V8f6PbQNqF0VbX7WQLG08nCh0PQEL+Zr5LIvHbgLN81pZFWqToV1Nwi6sbQk720lFtK/Tm5fU/TsTw7mmDo1cQkpRSV7PVaro9/lf0P0G8Cx7dQ05lQlVhTbzgfMgGP8+teV6nA5vdakKrlrhzy23AZjg4/DpXtXw2NnewaXqmnzJd2s9otxDMrDaR5eQcdu1eVaokQm1VmTcJLgln2Ahsv1r9xnCLxM7bWifL1It4WLe3/BPm7RraR/AGjNsy1x8QfEl0SxABzrl6qn6nZXw5/wAFO7gab+xp4/dTtfVvEXh/TM7cDnUknIH4W9foH4at0k+G3gcqDvuvEuv3AUkncG17VeT2/h/Wvzg/4K9XY039kewsQVR9Y+LOkW+3qXEFrqM5H4bQa/M+MZxpeEONr98HLy+OFv1OuEKi4gnFu/LKf4c3+R/LhcEsjepUY5554/xrPjz5BJ5w7Zx1XJPNXp1DISM4I5OcYHOB/OqUQIiGCD8zHI47nNf5uN2kOvZTuv62I2UknCgjPHOP60UpVgT0Htk8UVldnHY77xq4k0+zYMGb7GpJxx9wfr/jXrGgbI9D0YGMSbtLhBXqVzGOT79/xrxnxLIs2jafIH3r9gTGFxgmNcj6D+lepabKIdM0UeYwT7DCAMcjKKCB9cfhX2eWzisyqVEtOSPVdbH7DkNeLznFVVs4QKU1rbG4vJxfRWd7HcsI4JYN9wNuMPvDqecnjHY1ieONc8VX2gR211LJfw3L/ZIitvI92EQZZiBnC9F5Ofm471l+KruytNZzLGs3mLuLM4XpwRk/zr0jwt8QfgpZ2sNv4l+E+s6ndqmxtU0bxxJpUjt03tFgp154ruo4nDYurXyqrjKeEi1Zym63LPVbqnTqa2/upefQ/Ks+hKlm2ImouXvvTS6u+l2vzOI+AfiHWfBvjkahHYa+tncWZtb++0nTrmeTSgHSSO5k8tS4RHQbiBkBiR0xX7C+G/22fjNoUOjWGg+PrXxHoUGrW3kPJcrq0EbQOJTGtyjHnhTtJJ56V8OaZ4l8LzXFq3h3VfGeh+ZCEtX07XoxNbR4GI5ZUKb8cZyeagv5LPw54jEtrew6k98bS6uiLOGwl3j7UXeYRsRIx3r+9b5uxr7DBvMeAclqZjw/nUrRfvOlJx0eytzXkm9bOGl23bY5cBUlisTTwtWjeLez6Pv2/E/sb/4JdfHTxB8T/gR8YodcgjW6s9Z1XXoZrcnLHU7q4uZOSOcPI9fo58e9RvND+A3hFNI09NQvo/FOnWptyfJxLKqTDfjn5jsbDcc571+Cn/BHP4lJpvg3x54flnaMatopuIoiNyzuszDj1OHUV+3X7Sfi2PTfAlr4dubqN9U1TUNA1rTmgbMEWyQwSRsBykoHlEryOT2xX9K+HOb1884FyjN69XnqSbcpO124Lk10tovv+dz081w6o5vVpUo2jeDS+78Er9TxXXNZ/aB+Jl8PAb3T+EfCgsw+raloYBniB4Mfn9F4yeOeDyK+m/2Yvhvofwo0XVY4dSv9QM9y11falqV+1074zlmdjwT39K67QrT+zvh5FDbxCW8nsluLuVlxI7sobBPXjkcHtXhvxL8bP4J+BvjK7u5otPubm3ksLVEcQbTKSh2EkHPzdeSTX6DiKNCWX4mpLRKTu30jvKy0S0V/Pqz5OtVqSk8NQiop2TS+076N9fxPGf2zP2nv2cxpA0e81218TeI9A8QWN/Jo2lD7TNLDa3cU10m/7oJiidcEjkivMv2V/il4D+JXib4keNfAXgs+BtC1NblodKMieZM9l4fv5nmdV4BbzV4HIwSeTX4/fElfC97qFzqk2q2zsz/6Zb2cizXRQlg+Fz15OfrX6Gf8E7rCyl8HeO30wypHFpPiu7tfMO5lSHw1aRZIx1Bus5r8JpcZ51jeOMFlTjQjg1TxDiotSqu1GpGLcndxXvtO1k9Fa17/AG+WZRgKGX1ZU5Tc9E7tqOso3VtF9lNXvY+wvjfoNlrnjz/gl3DLeXVvIfi1uWG2CbZ007wwdaBIYHGZdItkJH8Ekg4O0j5Q/wCDhmyjGnfswX1vDbjUbe98QW0N8YVa8hUWmlSIgfOSgb5ih4JANfY/xRgEHxo/4Jb6Y7SRhfHXia8WMJuWQweA7vO49RgSEjHpivln/g4Os0PgT9nnWG2A23xCv9NjJ6kXOjCYLn0P2T9K/b+H6nPxJlWGrO8IU6sfk5VP8z8yz9J4fHVKbXvVr/jT/r8D+LTxh4b8b+F5pRZWOna1bifyrSCO8eLVbkk4RBDtKu5x91GPUcdBXtnxw/Z5+LnwE+NviL4HeKtHhTWfDGmaJqF3f3d6mmpJJrGhadrLQxxtwTA1+bZjuGWt2xzkD6S/Z1+HcPxd/bC/Zu+HV9DDc2Xiv4y6Bp2ox3bCO3eyj1CK5u4fo8MMoIXliwHXFfqn/wAFqvD9to/7cur6ysMSnxh8O9J1WQrEEnV7RrnTmGfQpaRD1BHWvMoeF+T4zjSpltPG16dG3OopwkvdaTheUHLllz66trkVmrs8x5hWhlCxkoRcr21uu2u5+R/7Cvw3n8Sftq/s3+BPFp1GCDUfidb6rew2N7EruukQz6sm2ZVOB5tpbhtpyVcjvX9z9/bJ/bLyM/z+XFlcZIJRc8/jX8df/BLzw1feK/8AgpH8PdSe2mjs/CdnqurWkUgIS1gttFuFMhz/AH5bmNc9yQK/sY1TA16WMkAsseQXAGRGh4/KvdweHpZfXxVCg5ezhOcI8z97lhyxu9t2pSWi0a0PochpyxGGpzlbmert8vyI9bjVNQ0WMkqJI48dCR87Hn68flUZg3a/ebgTm+bbgY2gSEf0rQ1yHdr2gQ8nCQnGMY/i69//AK9RQ5k8QXgPAW+YdcEfvScfjjtUqs1SWv2f1PZlh+avzJdX+h8Gftw+M5PC/wCzh8VNDsZTFrXxR+LEHwt00o+JWh1C6nk1WTJ7Jp1rqBJ7cV+Bfwr8U3Mdz8SPGJhYHX9W1DU9KuV2+RHp/hnTr3zhuJyo825tgqqDnB54Ir73/wCCj/xhivfiz4i+HlvePFpXwV8Na/4+1mRcmJde8RyyWGnp6eZDZRTMo6j+0D0r4K8R6Svw7+BFpCrbby3/AGadR1m/UDbMt/4lv4I43bvkxXDLz12V38MVJ0k8zjLSlSrVX8l7OP4SqfOJ/GvjxxJHF8bY3JaNpWoLBRum7Sr026z335pYePqz9P8A9kZJLD4UeE9Kb/XW/gTwpdzJwA0t1pYvJCR6753P414tpWsRX/xj1jRYyzHwt4u8SJPAHIVGulS5UPz0ZZkOD3ZT6V7n8DHXT9R1vw2Nqf2N4P8AB21TgbFXRTDgD6wkV8Z/B+/mu/2t/wBq3Tbx/N/sv4pvLbqBnyre50Tw6iEc8cu/5Gv0mWKeBpZPgrfxaqpens6dSf8A7isj/MzLcvWYZ7xVm8l/Dw31i3V+1nRp/lXZ+PvxSna38MfEWOXCi61jUdR2Y2hSWnUD8gAM9q/pP/4IH+KW0jw58UvhVeOqvrcy/FCwHQ3Ezm2W8dR0wY9RsgMdoCe1fzZ/tGQpp/iDWfDhAWXUfE8+nLEeMIjSFy31Cj/vqv3J/wCCVXjK18H/ABV/Zp1sXCxQeNorT4c6uM/ITrOgCG0D9vmu49OwPXFfzpk+CpYninOKTfv4bDvfupub+fw/Jn+oXDvEc8ixnCmMi7UcZilTl0Vq1JUo38ry+9J7pH9W0MH+moQOPKYEZxj514z71euLYqIiFx+9Zj3PGc/yq3Bb/wClJkHiNmxt28bh/hVm6iJVAMH5nJAHX52/rWEsQ3UVj+28RRsuW3VHPaPEQ/iIsD82tYGOD8tnZiue14eT4S8SyNksLPUZR8u4YEcg5P8AwGu00iIldewMbtccYGOf9Gth1P0FcV4wYR+BvFTdQNM1X+LAGDcJz+WKUaqfN/XRnR7C1OEV/dPl39ivx/rnxF/Zistd125a6vbPxFrOnwzSKiukENtYNFHtQAYQMVXIztVck16n4qgzoHwxt+ofxZpQIBxzFp17Kf8A0Xmua/Zh8L2fhz9neaPT9J03QoG1TWp5NP0qIxWwaSa7CSc85MUEIPptAHAFeg+IoFa1+FduSAx8TeZjHH7nRNSPP5gfjXtZ3OksyxVPDq0fapJWta8loTkWHnDBUXUd5ct2/SLd/uPKPixEq6X4UiIB874haGmMcjGpwSD/ANAH5VT16EDVvDII+5PdTHcdxwtpImP/AB+uj+LcJI+H8GwMJviJpZIB4PlvNL0/7Z5qrrURHiPQIxkgWl7IRjn/AFcS/wDsxryVWvjqz7Okvud/1PqqVNxwVK+1qr/BL9DibsY1uHgsF0m7bAOCcy2QA+gya3dH1DxZ4L+D/wAQfjjqtzPo3wwjh1DRJ72aa2jtdRtdIiu7meWIEeaokaHUU3H7wt2ABXDVheJ5jaPfXUMlvHdf2VNaWrXLiG3E09xZw26u3YNK0Y/GuX/4LvfEjwr+zd/wSy1L4ZaVcW0HivULDS/BFhDauIGsbjW4JNJLmMf8tJLKXW5xnkDLH7wNdVXOv7Np08NCmpzxM3F3jdQp04+0qS6WlzeyjGV9LtWbaPzrjLPMVgM3yrJsDTUnVc6lS9/dpU46vR6N82l9OZJW1R/JH8DPEWvfEL4f/Gr4h61M8mrfHn9oe0uzC0eJGGo6k+r3I3/eK+TbIgHICxD1r9PLXU4bHxPpMeWSLS9RaxwxyI1g0K0LfT5pWP418Bfs5eHo7Pwh+zn4ZVVB1bWNZ+Id7AFORHp9jbabAWHvNPdY/D3r7EvblZpfEWsgsY4fE+u3CHcPlSLyLTk/7sDV/qvwDkNLJ+C8tyRttQw6i7/zShFP/wAmU7eTPyd1Xias69R6zbb+bcvys7ngUqTeI9M03Tobe6vZ5/hbod7DDZkm5Uw+JdXk8wY5G1Yi5PZVOTWx4yLw/DD4M+LHRpf7A8W+CdamdjkSxSJb21wWPoys1cXp/iBdCs0ukmuoLqP9nLS4YZLGQwzRyahqPiCMFjkHYfPw4zypYc9K9p8W6VHq/wCxLYavCP8AS7X4faZqUbKMOG06dGLY65CgnPote1iKtJZtWbjrU5KN/wDFVxS+7Q4W4xndrfT9fXr16bdz9mv+CeviiXwd8LB8A/GNpPaa14M1uXxL8OtdNyTofjHwt4m1LUHsksYNxWJ9N1CK70uaBFCo8MTD5Zkr9S4bdT4U1NiF+eJQwxjdyM/yr8iP2ZPCkfxR0n4TePtD8RR2Or/Di+vPD+uaTcXb2cGsaHq1/oviiPaUBZ5IL6yjaNGIQq0mecA/sRdMq+Dr2UDHyLgdidwOf0Nf5n+IeAhlHFGLwKfvRxM1btH2l6f3wab89fJftuTRhLJ8LUg170U2tdHf3r3XV3tq9Op/Pd/wV+n8Yn9lT4j6f4dutPtfBWqfGTwBoXxg82/ltNa1HQFlvrs6fpwVCDJNcC1MjMy7I4iRuzivyZ+Mmr/sRp+w/rlj4G+F3g3R/iDr+r6Z4f8AC/iHStcfXfFtncmWC4e7lmkJlWNVgu0kDYV/ugAtkfql/wAFXdZNz+xt8ZLgY8u9/ae8HaFH8wG8QaRd3JB/EE/hX8odpfuItZ8NlEis5Nat/EZXOHlaOKeOM8cbVNxNx6la/nXPuOcdkOc5jgMHBSWKpTpqT3g1OrH3V2d3dPS/va2s/wBQhw7l+JjRrY+lGTtCL5kno6UZJJ/Zervazemt7MytS1ez8N/2ZaBby5uLpZZppYbYG2s1hKhTJIWxl9xwoyfl968N+KviKTW77wvcQmX7JEHliif5ZPNLxHc3GBkbcdeM16t8UNStNN8KafJAb/8AteVrxJ0uYYjpRtcwJaNA4PmGUyG7EgYBQqw7SSXA878GwabrNrJFqVpFeLZlGtvOBLIypt3Dn1rx82zjOOLcpp8BSxiVSvThVbcbKPJOMlGTV278ju7btaWR+GZ7l2AyfiHEVsJStTpycUrt6OKvv6n154Q+GXiT45/FXxR4f0N9Ol120fTSLvWdQGjWKCeaPR7dXutpCGS4urdFUjBPORtr9vfg18avE/7PX7LPgH4LXdgbbxJ4WttT0fV/NnWZLGQ6ldyMiSglZEBkIRlJDLgjg1rf8Epv2M4fiJ8Cvin+0jqHjS48GWtv8dNW8O2tpZ+D9OvLnxBZ6NaaVczldUmdJwhvEiXySJYQ1uWEZYvn5+/aZ+KOiapr2r6No1papDp3iK/jjuYflfyvNZIkbHXAX+te34s8W1uDOCsTmeDxkaWNqzqpO15TUpX0e/Nazv09T7Pwx4bw2Kq4fHVIOWne0Uk0rW9Y3+Z8w/Evxrquo+JV1B5lH22I3DqV+UFyxPfivSfhxJF4tu9C0Ka1ldZbyOafyQWAVEY5z2GSvPrivmnxddpLc6TI7cPp8eMcnqPXuP8AGv0C/Y7+JnwR8BeHPGLfEK6gg8XancWtv4YnvbcmyaNFyyGXojFt3cZwK/ifwuow4h8R8twmc4+FHDzqOc51WlF8q5uVNtLmm0opN6t9dj9OzeccPl+NlSpuUk1FcvS8krteXU/eP4BeH08P+CtDijeV4xpQ2RXUhC7fL5OfYdB3rB1qxzJeRjlTP5hZSBjcWH8+mK81+FP7WHg2XU4/DniPR7vw7pqaWf7G8RLtm8P6juh+Xy5xwp9jg89K9Kuta0vVoJ9S026t9Qs53LLdW8iywR7QTzg8dOh71/rXlWNyrHValLLq0ZxpqMXbdW0232+/dXR+MVqWJo4eEa8bN3d+/wDXl9x4R4Ystvw2+Fq4DiebVbxR0EYl1TU5M59w2fSvyS/4LW6gLT4HfB7RkDKNV+KV3euCcgiz0uVfy/0sdK/XPw7d+X4A+CEEgdRd+FjfISSw/erPOWH4yZxX4ff8FuPEkVzp/wAA/C8TmWa2u/EGuXRJ4PmR6ZAmB64Ddq/MPE+vTwvgjiJX3w9COv8AelSX6npRUlndaT1V6r+/mP5+JgGjJJAHfAx09P8A69UECmKM5BJJyB1+9V2QZAz0GSTjrx0/z61TQ5ECHopLZxnHzGv863bm3/rQ566V0l/WwjEZPzqOem08UUrAEk4HJ9KKj3e5xXfc6HVpBJ4c0p+cCwjyS2dxCYr0e2m22Glq2RstIhksWzhBjAx6+npXl0z7/CthluUt3jwR90hjyPyFegrIosLExyMrR20asOT0UcivqMtaeIcnrenE/R8prf7RUq96dMx/GdlDc2F3fSKRdWcaSQybQSQzhGU56g7vzA5rmvB2i2t7dafPdRpMZ7wAxuoEXDYwR6dTiui8RSltG1JeSr2wOc/9NFx/+qtDwFbI1r4UKKfNm1CZnKjnas2Mkegwea8TN48+KxFTtFS/GK/U+aziMZ545dJWf4HuWq+XBeWsEMMMEEMIUJDGFQDA/hA/zisp5Gk1NHUphU3HAxn6DHvWhqjl9XcljtjjGTnKtgAA5H+eKqafbz3F7IIIZJJFTKpEhdyFUsxIHOAASfQCvlKalOHLFXdz0ack8RGz0XyP2k/4J4+Nbrw5e+E4IJvs8mo38OnyPGhZgkkqnJHcAj0r+mv9pUyWXh7wl4tlWFtF1KWzljtng87yZbSQOJsn5gdh2sAcEsMivxj/AOCdn7HtxpXw18AfFfxmdt94phtdQ8L6LJGfksyyuLkkEfNKuMHoF49a/oA/aN8KpqHwE+HN1HbyXVpYa4dMube5i3ypExKqysvGCY1wT/Dtyc1/f/gpk2fcP8FZdhM/hyPETcqcXvGEoOUeZa2crJ23S0dnoeXxFj8G8aqmHd2pKEn5vdLvZq1+9w0n4y/C+fwKsy+LNK80WCrJHPdKrr8oypXOfbpX5of8FAvGvhnVP2fLS58NeMdN+1prUQ+w2N1vmutz4aMA88Bs5/2a5/8Aa9/Zu0/w98OW+I/he9XTUjtNmo2huPJS5DDCsigjD5I+v61+GnjTU9Tlgsba7vb57VEOyN7l5Yy47hS2BnBHFV4x8b4nhPhbMsor4NyliacoxqRqaL2icOa3KmuVtu191a9jw+Hsuw2PzWni6NVtwldprrHW3zOLl125F1qCmQyeYpjIZss2cYGfWv3n/wCCasck/wANPiKZn2fZPAfia6WdG+SCS6tdJtQPfK20ij/dNfz0tuN85CmWNZBuU/cfPb+tf0L/APBMXTbjUfgn+0hNHL9nbTPANzaWFzt3EkW1zeSrg9zhR+Nfyv4F4qpLjvDUal2lRr+fTmf4K3qz9SzH2SwNaq3azj+Mor9b/I+4fi/FJH+0x/wS8tCwCQap8QLpjklpPL8DIq5HbG818w/8HCrAfBz4AKR8zfGoW2f4CP8AhG9UkLE9iPL4HpmvpH4lajFJ+1X/AMEvtPMkc10NF+I2qMm796Y38IWMSOV9CS2G6HB54NfDX/BxHrS2ugfs2+H573ZbX/jfV/Fb27OI1WOz0eKzWQscDhr2RcjONxr++Mop/wDGSYWa6e0bv/i/DR3P52ziSlgayk9HUdreTj/kfjp/wS8sIfEn/BTH9mK0jt2vrfRvFGoa/Ow+aOI2WialOJN3+w6xtk9Divs3/gttrtjfftx2FlHeaa9zZ+ADo8/2S9N09s0GqX7RR3aFQIpWSbcEBYFCjZGcV8y/8EUNS0Kf/gojok+oRXFw6fDnXo/B95aTKttbXTJarcSXH94PbNeIu3o7LnNXv+CxeqWV9+3t8SoNGM/2nSPEsmkapgs0I2WmnToxYnhv3p49Dg9K1qZljI+IGBzPDYlQpOrUhOnZfv48kkoQbTa5ZctW8XFuMG2+W6fpZXk2FxvB+aVcRK06GHjVjf8AmeJoUn1WvLUbtZ/qcr/wTh+K2i/BT9rPxn4z1zT5tWiX4Zz6JapazpHN595d6Xs2kgghjEFbpgMT2xX9Kj/tL+Hn8U29lqGlp/bt5axX66fZ6mn9nR2kmnpqAn+1yqoXMRwEIBLLjPev49v2f/FGoaF8W/EFjYTWw1HxD4fTTdOnvlBt450ntJgxk52EbWIYcnle9fY/jD45eK/hF8X/ABJofj6ws57qSwudBGl20r2unaQ93EEW8hVerxNKSIsgEgDgE1/NPi3xt4u0PF3G5Lw1jIYDJIxs8TWoU6lGnUn7zc3Jc7qfCqaU+SzblCTaS/qzwK8JuGuMPDvBZ3mD5Zp1oyak+abhJcnLDnirWklJ6dNVrf8AoX0v9uL4Z+LNbi8YjTtQ0z4cabr8nhaHxFPOlzqVxc2lo1y0x09ASsMgjdIyrliQCQAa9H8M/tGeBNQ1zxBfSjV7O20Swbxbr0dzbwmfRNJjZJXv5wspBQJMrFULOAr5UbSK/mxtW8ffD7QvA/xKvYdCm8C+INVubjQYYb8Ty6wbS5iUWU0IJ8vaGeMMQOWIzzmuo+MHx68S+JfCHxA134b+GP8AhDtC+KurW/w8F7puos0umjVTLHdaW8o2mXFtFMrArsOxSBwa+OzT6RGdZ7mOD4U8MaTxOJlUpU62IlS54R55JVPZ0ouHuQdoynOXuqTd21dfoPiH4X+GHDXD2ZZ/lcZulg8PUqyqKr+6Soq7U3JybrT1bUbR5lGMYxv73l/xz8dv8Xm+KXxHjSZdQ/aY+Pry+HreRiZxopvvI01COoCWcEXA6eaa7j9sOeDTNH8a6JbsNw/4QX4cW0KYYNGJ45JET0OYZM59q4zwpp1pr37RPwF+G9rDv0f4e6adfu4MAp5ioVjDD1AiHPvWb+1Dqr658QNGsDP5w8QftP6dYCBP4Y9OS1Qr7gNKzf8AA/ev7ppKOC4WzepCyahDDLtzOPvNf9xKzXy3P+favmmIzzjjD4vFt89WFTHTvuva43DypJ3/AOofB3v5ux+rPw6uFT4s/EmJCVWPwh4VTjj/AJYapH+GQgr4s+Ek4h/b1/bGsgpChvCmp5JOzfd2mno/T2tlz9RX1d8P9QQfGz4u26jcYvCfhJsHgAka0CDg+gHFfJ/wo2zfto/tn6wAVb+3/Buiq65wxh0yGUr+ZHFfb5xerjeH+TpmFW/pHDY39T+UuEoKlLiz2i0eT4ZfOWIyy34Nn5lftTaLHB8bdcE0QEmneJLpoXVsKnmt8wA6cgrzXrn7P3xxm+Ftn8BNTWVo/sdz4V8eWU2/YEn8KeLTb3y9utra2+fasX9tHS20/wCNfiOcBQl5fC8jJHIBCk/qT19K+Xrxj/wq/wCE18r4m0Pxb4u8OSsjHJhkuLK5VGHoC7t+Jr+dM4xVfh7jbOK2GWr5+Zd1KrQg/uhJta9D/QnhGGHz7gnhetV3hKhNPtOnQq1Y2/7i043738z/AEjbv41/Ce0Gn3o8Y6bqUGqxSzWKaGkmt3QhiYPLPJDCrPHEiuhZ3AADA812T+LPB89vJfweKNBuLH+zk1JriHVIpEWKUK6OMHJyJEIGM/OvHNfzl/s1/tQaPrmm3XxA+I81voF1rfwhg8OWF5L4WVrfW7xdMsEijghRSsQm8th54wCqHHLGux0P9pa3stH+HPhSEQWWmaR4wuddi/tbR5bW3YxXEaXLX+oDb5sLCRVZUx5SwAjkDH4HxT4zUI8UUuDfDnDPMMfKo6PM3y0ZVLqPLGUHOStN6yqxpRtCVnK94/7dy+j5l2dxw9LhetXqVHClUqSfI6ahWpuquWXLFfu0lGTu+Zvm5YWUX/QZ4QvdO1vT9R1DSbyK/tbjX5kjkhYglljhUqVOGDfKflYA8ZxivOPG1xay/D/xusd1ayPbWd/b3aQ3CO9q0s84CyAH5Sd3AbB5r8LfiJ+1ppek+OPiYLHUk1a51SOO68N694b1S/tdN0S4aaOM3+nYZi0rSeSpeQ/djYZIrpV/aG8NeE3+EetReKdLuNYu9KQ6/psly89tLcWV5vjn16KNvMkkkl/flW+bGFzg5r2eNvFDDeGXDtKXF9SjLO5wfPh8PKpONKaai/aSUJOlDmafvrmtdR52lfozP6MuIyzAUMRWx79tWSdKkqSk5NQVRw51UWy9zmcIpz2XLqfrL8D9e0VvgTd6UmpacmrxrqFy2ni9RrkrIb4I23r8+PlHUg8Zxmuz8WLBY33wuN7NBZW8Wp6jIZ7mdbS2BTSZ4grOxCg5mHHXLCvyJ8LfGn7F8KfjlGuuwx6bomk6X4tt7q7vDYXlpd3M+jpE1vbn533s7dMhFfnlsV4j4W/aS8O+PfiP4S0f7fHB4Un8PR6fqsGueJGutMuNSuoHs11y8My+VHMrvO7lsYWNR5nAI+4zbizE5TTzbPeNoU8DQp4mXsU5ylOvTjWlCEoUowdSTklCVoqTtP4bqz8PgL6O2YZvwlT4jxmM9jhoUKc5e5Go7VMLTq3/AIseVtVLRTTbau+WLUn+0vxWh83WPhnbLnEnxAtNoGCXCadqUpYDuBsBz0pNStVn8WaSEZHSHQ7y5EiMHj/1lpGfmHHcivxi1b9ouCx8Oal4RsvGZ1zVvDniO00rRvF+p6kbmdrK2EkEFjaFd22OT94zuHAKELhu+b8WP2jp/CfiOF9Ym09rfxH4Ok1nw94Pt9UTStE0uW607y7K6mjT92GRYluBASd8gTIBPH5FwB454rxA4sxeFyjJ5RyenUanjalbkp05RivZQqQlRThOq4tcilLk5oNt3aX1OVfRwzfM406dHF/ulGooz9n/ABI25uaEJVIt80ZRsm1az5mtL/r3LpsV54o0qXUrSK90fTdU07WNa02eEONWtbTU47mS0G4FQZjbom7Hyhtw5Ar8GP8Ag5G+M3ir4xeOfgj8IPCuiaxe3HjPxlffGPXdFsYGu20nT7S1tdA0FLl0GxVRJNTJdsDdGxFen/Db40fEfRvh03xS1D4n21hoC3aeCrvz7ya91vxYLwtPBIY5HbbJBFEdrpt2I4ycua+MPiZ8Tk+P37Svj3UNOeZ/Dun+O9M+HPhyF7p70RWOnWtpPdIZW6t5s17vIAXeGIGK/e/o/wCb8PfSA8ZF4WYSdWnSw2Fr4mviYpNRhGrSXs6alZS9tywvVV4xSSSm7pfz79IHwywnhjhKufU8VTxOJk44OM4qUeX/AJeThJN8qacb+7zXVlKUWuUrfDLSNO0j432/h2wtEtNL+Ffwc0jRZIEcypb3OoTPqd+dxPLMJASfbpiug1TVBY/BXW9fmchrvwxq2poxfJeW9up/LA/76FeafDTxD9v1L9q34leduhm8QXujabMOVaOyt5NPgC/iYunc1a+NWo/2J8FfDejbwv27QbS0kj6sxaJJTj1GXJxX+1eV4f2tGnbROcPujGpN/hNfgfxyn7Ok+Xo/0f8AXY8O8S6n9m8YXPh7cF3/AAT8HaZGu7nJvdSlIH18z6819i/CmZPFf7LmgeF5H3i+8F3mhurHqZhdwr+O5ovyFfAniq6WX9orTtLLDZL4L8JWewdtsF1MAfzz+NfWn7MetkfDbQLRySltFdTlD/ELa/RnH/fO6vEwUI5hWxns9ZUqifzjWxN/wmcFXSopJ6rl7dtD7g/YC+It+PAvhi5jvJFmk8E6Rd3kYlMe+axe60683DPXdDEPriv6HdE1w6x8H21MgjfZI0jHk8AnJP4H86/lD/Ze8URfDzx1ZeFriQpp9v8AEvxj8NiqBisUd3NB4g03I9NqMoHX5jiv6gND1/StN/Zb1XU1v0m8nTZZyjOFCRpExGDjPHbvzX+eXj/lVTKPFTE1p/BioYeul2svYzf/AIFRk3tuj9s4QxCxnDuHglrCpKn8nLnX4SR+TX7RP7KnxC/bb/Zq8XfDX4d+KPCHhTVm/aks/Gl1qfjI3g0qa107QZrVoU+zRySGQvexsMrghG5Bxn+Pj42+F9Y+BXx4+JHwX8UWP27xX8MvFt/8PtY1jSZvL0bUZLOfY91brIFlMMgUPGXUNtcZAr/QA/ZYhdPhGl/CXMuu/Ee/vC7jOQkNtbqR9PJYfhX8LP8AwUb8QQeJf+Cgv7WOswzwXUEfxh1bT1mtsBJP7OEen8Yxk5tjk9yDmv5Fz7IsHjcHl+bTbVetVkpWejg5Tns7paPda6n6JxnxBj8kqVaWBlHlg6aV4p6xp2/BxPObz4eaf43/AGW/2gvi3Noshm+Dup+DvC1hqPmkRx3PirWp2Z2Tu0VvpFxED6X/AKgV8r/Dy48udoHJKzxgw4PBywBz+Nfst4H8PWHh3/giP+1P4r1HTN178Yv2lPDNlpU86FfNtfD99p1ussbeiTyagoxwCW96/H/QtNXT7q2ktUQ210UIUkhY95UEjPQ49OteJiMonhuOMDmeX29lDD007b2c6qTatrpZX3vZ6n5RnNatiMNSxeP/AItZObdrL4mk1bySP72v2Q/CR+Ev/BJj4R6MRFZav4u+GHi/403iTu1tPO+sX2p6ralSOreTc2Zw2Qdqr0wR/LR4n1J7zUtSnldmnub+adpCclizMT79See+a/sI+L0f9j/sgeEtJtbsaZF4R/Y40awhitHWxe8lbwzbSXcPl8bo44jbhlHOZ84wGI/kE8K+CPEXxF1u90rw7am6u445LuUEnsR0x9fyzX579JfCY3MMVk+TZfTlUqTjWcYpNttzjayXXlS6LQ/bPDmNPA5BRr1GkrQu9rOybb9L792eU+KLkY0MiQKTY4YbCyLhmGAfx/Cr1xLE/h8q8oGy7i2x4yWyhG7+VZ/j/StR8P31jo2o20lvqOniSxu7eQFTDIkhyCD9RWZqJP8AYyjeUYXcKhRgl/3bdu/T9a/lShQqYXMaVPEwtKDacWmmmtGmujWq1PTxkny4lX3lv397+tT9dv2A7bVvin4X+I/wqk1W2lguvD8kemy6iy3L6IHTDSQhznJYAKOQCTgV7p4C+EXxe+GZ1yw0Hxbc28ukea9/pGpu97p2oQKG3NDuOUYDkdsHp6fKP/BMD4f+KPEXxQi8WadfXFnonhiVZ9ZS3YlbvYVkhhkUA5G/YcHgd+Aa/Wv40WE9hZax4l01pJJLW1uftwUukiIIny7jowxwc46iv9LvBLL1nXBOF4gzWjOGJoRlTp1FOSlOjzcyas1onpZ327H51m8lTxP1Sk4yjJqTVtpaXT9bX+a6nK+HnZ/BXwCgnVhcx/Di2mljXBCk2MR2/UCQfyr+eT/gstry3vxh+HOjqGjk0nwhdzSx7s7TcXaqCT/271/RJYTW09l8GIrTa8EXwks2aP7pVxYafGwP905yPSv5mv8Agr7dE/tQW9iSoXTvh5ppCKSuw3Et3MQR64K/nXp+N1V4Xwbp0IvSX1eHrZRl/wC2HmUVCeYYir1tJ/fJf5n5TtnYG42heufX/GqEXYk9I+Bj1J/z+NXpW/dNtX+AnLdD9aoQ8eaGUEBFUEk9MZ/nX8DyfvJHJX1abHFnJJwgzzjHSioGmXcctznnJOaKz5fM47G8oLeHbZOuwuDgcLkk4ArsvtLCztgjI+IEClRt3fKAQK5+SEJpzQrgLEBtwOTjP+J/OprCaIWJiDACJAwLMW27cq4J9iAfowr6HDzdGpCEtPcS+4+zwtX2U3Sas3BL5xH61Jv0i+jyBi1yBggnBBOPy/Wuw+HRhaPwwqk5s9OubiQkblLvM+0Af981ykFtPqAeCC1W5Hk4mjCtKpUlck4zgc/hnvXrVhp2kaDY2R/sLxHqOpWDtEH00paaG8e4vFNGSnmknPKMB0rhzSliZ4etiaMHJNRjom+vNfsl7tm/l1PHx9SE8yjNu1lv+H6l4TyJqUzO0iEW5BKNuI6EZz/PtX0r+zj4o8EaBD8TbvxdJYpd3Pw91Wz0K6u0DtDdT2VzFDsJPBLMvP8A+qvjDWLvxBc6jJcadBIlvIuwW9xMIpVPdWO0Z/lWjomkaneW96t9Hc2tz9keSzWKMXsV3ICNsTEMNofLDe3C46GuDhzMsRk2Z0MypU4yqQu1GdrNtW1vta+nmP2tOc5Qm2k9L/qf3P8A7E3i/wAOar+zn+z74rl1e3nbQvDulaAlm5aRtMkt4IklaT+HYv3gDgkMK+/7fxxqnxJ/Zu8ZxtdSS6r4C8e6lZ6rDDYtNcW8Zv5bmIm3B3Dako47bTxxX8837CP7Yn7KHhr9nn4YeFfir481L4efETwXoEeja/oo8C3N7Z6hNZyP5N2t7amRLoyR+WQZAjL8yleMn6W8Q/8ABQXwd8LvGviDxV+zp8Q9N+JmjeO7sQeMvDHiXw3qWiwXMcixo16r7ChkQs8mF2thSBnpX99ZVxzkmLyfJ8WqsJ1KVOk58rTcWoRuuVNzvvGyi2m77I8vMMseMjiYUKsVNz5oczSWjuldpJXTbu2fq7qngXQvjL8Mrfwl4nmjl0vUrHY0zRyxGJyuQeckFSFPTIxX86H/AAUE+Dnw5+BvjrQfCXgPUk1G9fTjf6vGlybiG2DMFAAzwxO7HGcA8Cv01+H3/BTLwtouhXY8Qaf4YnurV5JYrC0vtRtvtWPmUp/ojM2eBtxuOe1fiR8d/ip4L+LXxe8SeOPF/ivUPCWjanftJG6eBfEOuCys42JiitSLcGZ/nb7zICckkCviPpD8S5LjeBauHwGH9vXrThGEvZSvSgpOc58zinF+6o2bt77Zhwvgcfgc4lVxdWMaSTdozi1JtWt7ru7b7dDwi2sHMTXUqqqmQFWUksDwFDD0zjP0r+g//glR4u8P6d8Kvi34P1S6hstU8X6bqGm+HEuQ0X9t3Umm3A+z28hGx5VVMiLO4gghTX80fxo+Nvgmx1VfCvwgXxnqmjOsMzeKvEGhmwuFIQbx5KAhGLZYISxXIUsTk19EfD39pfWrDwJpvgm48W+JY9BS4i1+WysrprfThqLRoJLxFTbJDcDYil02sCgweK/mXwjzzLsg4yp4rEzUIfV5xvL3U5S5fdba069/mfe4908blVaHM7NpPls5Lzs30fR/M/fHS4fFd1/wUH/Yhg1GK8aa58G+OZLJ2RyUSLRrS3aJQRhUjXaTjAAkOcV5H/wcYw2Ws2X7M048m6m8HePNd0K9ICuI7e+03S7yzyOvzvaXyg4wTbv3Br8svEf7XfxE8S/Gj4C+IL741eNXuvhtoviE+GtaudeubPVPDMl7FZRv5V2u2Q+b5CK4dmEgUh8gnPL/ALaPxz8YfF/RPA+o+Lfifc/ErUtN8TSjT/7e1hdQbThPb3EjqoRQVUv0/hBbAAzz/b3DPFGU5pn+H/fQqc7fJacHdTsm7Xu0rNJJau97WPyLiXATxVGeIh7sab2s97QSd/Nb9r6XOt/4JC2MOlfth3fiew0y5urzwv8AB/xF4pme0QobS3in0uGafYPvBFuTuIGcEntV7/grpfeA/Ef7fnxXPg2S+0+8fS9E1nX5r5B9mudTudG02Z7qDbjdbXETw4LZYkOc/dr5Q/Yu+JPxJ+GX7R9h4v8ABni2+8J+INU8Lap4ZebTjBcWcun3Nqz3FkUljZWjk8hNyOuSV616L+2Nrlxr3i/whfeJJ7jVdUu9Lki1bxIiRw6ksKmOCxjn2gb4olgaJOBsRVA4UV9TjaMMbxxlreH5aeHqzqK6t7sqNWk27P3X717tOy+9eZh60qPC9d+1tzR5Grt837yE7Po0nGLXd38r/n34s8Yjwj4hml02f+ztV0yw+2Nc294rQxTzyQLEFYqpZdsUhwTn5h6Utn+0C2o3PiXWvFl/B4p1vVNNeyh1LxHJ/aVxYmQDddRl2yZlwNjsTt4x2r3H9mz4XQ/ET9oLxrZHTY/FHh3w/wCDIY9Yknsf7Rs7SeRybSN8gqZD85HsjGv0Cf8AY0+H+p7mPwztg0nyiSHTltBz36ex61/MfjZwJxp4i8Q43+zKzjgXUcXSUpKEpUZygpPlTjJpK17KzufsPhvx5j+GuGaWV4epaneU9v51FvqmtV3/ABPzh/Z7/aZ0258ceE/D3xP1W+1f4eaNqyXFzoqXxuVtoTNG1y1pEzhBIyohzwGIAJ71734I1yy8TfE/xJp3hvVLi++GHgzxBeeJvDVvO6mR5Z/NSz+1quUW4igkcELkAyNg819Fz/8ABPPTb6VX0nSNN0iQPhBeW0EqJzxnByMY6j3r5j0mGw+Hngr4k6vay20wfWL+wsLu2QRRXi2kj2MDR4xkO6MwPOQ2a9LwV4Qz/g/EU8qz3Ko0aNBzr/WOZOU4qCj7F68zjfknZpJcqXkfH/SQ8Xc0xHhJiOD8BXtVzKrToSjG6TUqim3yvTmfLZvm1Tsz6x/Yu0xvFXxg+IvxRuCWsbO5l0bTrpl3ALEvlqF+pUnj1rw3xNJJrfxp/Z7sphk618cNc8TMXYuXRbsxxHn/AGLNPyr7J/ZL0mP4e/s6W+qXKCLUdXtrnXLh3/1kmVdlJ/75yK+KfD6zXf7Qf7H0UqsV+z6hr8pILb/Nl1ScsT/wJevpX9ZY3Dyw3BOBoVP4mIr4epP1q4qjJ/hK3yP8pMtx1PHcWcU5hh3+6wsJYel25MPgcftv9uMXv1P1L+GF3He/H/4+bpQqWWh+E7RU4ySY9Zc4HXuK+fvgvtPx/wD2u9T3oXvPjLpVuGYneY7axSAZ/wC/ZH4V2vwD1pNQ+NP7UOpfMyx+JNA0ZDyxHkafdSYA/wC3ivM/gFc/afHH7QviANui1L42OAwBw626yZ5+jr3719dTqRxVfKp3vy4vGS/8B+s0/wD24/CcPgpYH/WNJWvluWU/nNYKo1/5I/uPl39viw8vxza6lECBJGUlbIJf5sjr0A469+9fBX2/Hg3RLEqCsfxV1oEEDH72yic59jiv06/bf0NbzQj4iYZ2XflRbuqb+uSOvHHNflhZ/wCmTW+jl9rQ/EO51NN4wGWTQJ5WH4tEK/APFehUwPG9aUNPbqCXnzSj/wDIH9reBOLjjvDLL5Tld4aTT8uWMvyUkfth+yt4q+HXxU+GGqwfEHxnB4N1D4U/Cp/CPhy0lNwf+EhvbZAlpDEV3bWEaRku+1VMgweoHa+HPj7D+0nL8Jf2d4U0PwHp2l6u+mr44lvFt7WGF71EmuL6ZpNhjUFwWVVUq2WyMkfGv7Lfwb8MfET4fa1rN9puuPqA1+TTL2603WLi0gaNIoZ4shQVVsStnGC2ec17zo37Mfwv8M3H9o6W3ifSrwgxyPH4iDPHtO47PMXIBzyB97vmvxHGvMuGcilk/AOCw+Gr16mIeLxFRSVWrGrUlKKpVIUr0pRhOUVJSbjze70Z/t3wD9IOtgPDvKsqwkZxq0sPSgp+5LkqQpOk5wtKMnzNyk1U5kr2SSPaNW+Nfwo/Zgl+NHwj1y50f4geJp8aZovjS2uILvTLJftMirPaARyK8bho1Ty3UAhgOxrgda+LHw1+A/jD4S+Mtb1e0+JLar4ft/E2u+G7C43R21/IWuvsV1I8ZPmwoyRuFV0DQnk5Brgtb/Zs+AusTvqPifxV4kju2LMJrvxZDE65xlSByRkAqCOCARiuA8Q/sz/sx6uFW6+MfiaB4IVS3A8QPPJHtwAFm8hiD/wLkV+TcPcG4ThrFYviLNaWCxmbz5Xh54mvFxpS9o5TdRSjCVaThywi5ybWr0urfU5N494XK6dbF1aFatjqkVzzlFWnNQULxtJOkuv7vl1sfSoQ+INI+NXjafxTpWgaDfeGrW00rwvHKJtfkl0y30TxZq19Falsx27JY3A3EbWYOqkFQKh1v49fDP4vap8Jvhv8OLPQ/CUGl+AvK8Wa0fstle6u9hbz399cTTAgNE6QqIUYb2dlUbmYA+R+BPhP4AvfFWlan4k+KfiC1/tuWXRPE2jWssZsorDUrOXRriMq6bwv2Wffj+8SeAa8mm/ZA0TwHqGqafY+NfH8ep6fNL4eu7tfspn/ANGdoWQlo8YBQ4Fej4pcGVuMOOquYcVy9tgMPjsQpUoVVJ+xVb2ihBv+E5c04cqTsorflR8twJ41UcHlOWUs5lOao0KHJGy5IuNCFG0oOSU0owg1zbttaHqtx+0F8MtH+FOo/D/SrKHV/ilrXi6KCDXri3jUWiQIwijtEA3LKJpA28gjYqnqSau2N/4L/Z0+OWpaf+0hPovj2Tw5aTwy+GtPnj1HS72+bTZAnnTs2xoY7iWNpFjfG0MUJwK+WT+y/ouk30V/beKfifLe2t8dUhljjsZczkYJOF5yAOhHWsnxR+z9eeK7+HUb27+KGqXEUXkwK/h1Sig4BywXJyMLySMdq+G4wxGa5phYZJgMNDBZfHlj7Gh7RQnCN0nVjb36jXL7ykrWfV3Pv8x+kHi81vgqDlRwjU01CS5/eUUnGXN+7UYprlS66NW1928S6zePYeBvHWvLa6H4K8ZX9zJ4P0OAgNNp1vO9mjW8IYmNXuYp443kG7EYOMbWPK/sweIzaD4q+NNSc/Z/Cet+L/HpMvKxEGSCFd/rvEgHuK8x1T4VeLNLv/DOq65eeJLTQdDu4re30/WbMRi+uEjYJ8xG4d5CqjA2Cn+D5LzRv2aPicYUdNS+KHxYn+HWhpgrJcRSatPcXW3vggFT9RX+pv0AvD3hvg/hbFcYcP4OcPrCrUFUqxaq1lh6WGU5Xa0pyq4icYQWicHq3qfyJ9JfxMpcZ43K+HsCrUcKpVZOyXNUq6Jy953lCFNJyb15pOyTsfRPwyhm0L9lW1urlduoeP8AxItzdMwKs4ubsyuT68Wmc/7XvVr9qO+NtongPT0ysj6ZDOYzwGAtrYLx07E13/jXRrfQ/Cfwx8CRs0droumfaLjaQokkSEW8eR15ZJGH/XSvnz9pHULy81XwxaXgYXOk6DYw3iE4VZXjJZT6EKq5Ff6rZfhXhcqw6T1XO/PRRpp/dG/zR/LMKvOpJPY801i8aX9rfw/CGLLcaX4ThCsvY6cU/m5r6R/Zq1EW/hrwpbyPhbjX9Y0WYEkfLP5kYGf94g49q+Vo5TdftZ+BJWZgt1pHh2VM5XHkQKP/AGU17P8ACe9l0vwq4y4m0zx3epB3O9b5xgd+3avheAU8Tnmf4WT2xFWH32kv/TlznxNuWMlu4x+ej/roel+LdcvfBeteNfFNudk+keM/CPxPt3B2/et5NIvif94w7W+tfvXe/ELZ+xwt3dX7WWpeJLqy0q1tDNxKLn5yyjryiuenRT61+C/xs0xtQ03xZDGrM2t+BtU06MDkO1rc2+p2gGPQXMuPZTXtXgL9oOf46/D74C+HI/Eeh+DNB8M+CdNHiD/hKNXW1n1HWo7SK0vbggHCQo0MiRg5OGZjgnFfxH9OnF0uFcdw9xF7KcliKWKwtorTm5qM4cz+zZOq101Z+xeDTeYYrE5dUmkoTp1rtpOyVmkm9btx0Wp/SH+zKn9mfAX4azO4kM2q6hqE2M5w1xM2Wz/s4Ofr7V/nZ/GvxIfFPx2+N/iX7QZx4j+KXiTWEuGUfvlutZvZgT9Qw4HrX+gP4E+KPwwX4S+C/h38O/iZ4G8Ya34e8PXVnqyaR4gin1OXUJrWeZI4LUHzCIzucvjG1hye3+dTem6/tfxDFdjfqBubieQkYZ5RK/m8epJJPuK/ibOsTh1g8moYaaagpJuMlJKShHS6unvp6pn1XH9WVWdSvJWVSpKSvppd20evX+mf0n/td2Fr4X/4IOfslabaaVpunv4yh8NRXENkiwtJJPd3Wry3bqBkyzNGzOx5YzMc4xX832gTvLaWUUh3S2t6sOAoLgq4wMe+RX9Df/BR/wAR2Vr/AMExP2GPCGkahFqWj2um+Do4p7SXzLOYweFr24laP6M4B7gqR7V+Dfw1jsJfFeog24vIZ9G1G4sowgdIrqWzlt7Zuf7k08Tg9ioqsxhCPEMcUpJWhGk/S3Mn8m/xPluJKcorA4JatUKf3tv/AD1Z/d18Udak1P8AZV/aH8baiv2jTtO+Dtv8M/A8jsrtHJpuj2i6pcwqVON0zpbs6kcWeMV+DP7E3iHwj4U1nXfEniS8tUEEHneU7r5pVWI6H2r97v2p9BT4b/sTXXwvi1F3l0X9nHU9W1+WOQLBf6hLd6LHdXc5x8265ubxF55Ljg8Y/kB8K6hLeXcy29yBFICJU8woJMdiFOfUfWvzbxe4rnwnx/lGfrDqrOnSqWi3ZKbm190U18j9cySjDE5AsMpuEJNf+ApQUe1rpNvzdz0L9qnxLofjL4y6/wCIvDjCTQ9a1SW9synyoAQiyf8Ajwc14pfSf8S+TY6MkV5DIzsRyNjLj0zyPyrR1iykvby0uUwkVq8sGGG+Tc5VhnPYAN+Z461zF4XuBdWisryzMLtGbKI6xOVOAOvBGPrX8jZnj6ubZ3UzetFKdWpKpJL4bzlzO3ld6eR2Yucacq1FfDG1r77r/hz9hf8Agk18S7Pw78Rtc8JXEhiHifTGisWCkxJOQqMW/wCAbiM5PBxX60fGq9mj8GePZHsb+yt/+Ee1KJ0uoAqsqW0zM2ee4zkcY9a/mn/Zb8b3Xw58daX4mibL6TqlvdFA2EVN4WVn5BwEZuvpX9G37RWvWWpfATxt4ksr2KWLU/BtzHbGWdZJ991AY9kPcZZwvy/3uBX+hX0c+JZ5h4e5jl1aacsHGTS/uSjKav8A9vKS9LHweZKMcwoK38SSXe7XLf8ABpnldlPN4W+Ivhrwnfb4rWH4dafBaXRUhYmmgtNrY5xu2EBecZNfzK/8FZb8XX7anxCs1fI0bQtB0rHmebtI0m3lbDe5mJ/Gv6o9T8J3Pi/4j69aoHudS8I+FtM0zzQBDh4oAxVQP4gME5Ixjtmv48f29fEy+LP2vvjvqccwuY7fxvJocdwsm8SjTIINOJ3d+bZq7fpG1XgvDrBZfJ358RDl/wAMKVRNd9HY83DVFOpiK0eyT9W0/udrnyDLzE46ADqeh9apQE+TPknh1XsMYA6/41akA8p+MDbuOMqV9q1vBdppWo6taWuuSrDprR3VzcM8v2cN5VtLIi7+2WjUe+cd6/iClSdbEQoxavJpK+iu3bV9tTKtJqSfkcwRyeY+vcEGiunMPhFiWNxfoWOSgywTPbOO1Fd39kS/5/0//A0eV9Z1+GX3GrPIpy5iYK6ESeWN6Nj+LjocHpVaw0W8uYbuS2ge5tyD5qpOI9pxyQ54BIUEg+g4r7csfBHhNi4k0u1+RtqK4VemcjA5445resvAHgQE+Z4etJwcKw80pFubOWwCM59/Sv07/UCrXqxc8RFr5p/k/wAj2nnuEnNSdOVvl+f39D5w+FlhpVtHqUJln/tKQo/lzIrlY+hVWBHIJ569uK960+2j2nyzGDuBxGSGbA69D/8Arr0fTPCfgfTpEubPwxYW8kaGM3KWytKASQRnJyOmeOwr0rT3sLXyxBFbW6NnaVjChEJxxhcDtX1WWcC4ujSjh5YuMYLS0U3v62/yPHxeYYevVdSlFpaaN/1oeNWel2lxGVn0+4nZn2/JZ/aVOeTngnvW1b+ANP1GaNP+EeuMt90pp8tnK/OONoXPtzXvsF5aI8LGVd687fMGDjvjHHAH511NrqybxIZJY0L5OGUJu+mcjv8AT8a+pp+HuBre7i8TGa86cX+Zz/X2vhVtv0PB7X4FXF6EFnbeJraWTICKy3Fu/PA2ygj9c1s2X7OPjWR3On3ECMF3hbvGmzBf9+GULnr1GK+hbHxNCWBKNmMYAEsZGGP3QcZPB7dhXQx+KPISJhMyIFJQfafkBxtIwc47Y98/h6dPwn4QrWdW/wD26+TbyWgf2rVjLVq7+dv6/I8T0n4G/GizMa2mupbwqAwSLxYtwijrnypoWzz/ALXpXo2mfDf40Wy7r7VNMu7WIB2guNCF0WzngvbyKT1H8PNeqWXjG4hji3X1u2+MkoU3NH1BJwBkcc59KNa+Jmq6RomoahpOnx+JdUt4jNY6HbXY0+fUpFPyoXJ2jJGQT1H4V9DgvDDIcHBvD4vEJJbe1bVrfyxSv2tqZvNZtXmov5HI2nwx0K9eP/hMPD+gXFwQXkFtpjaS0hHP3pkByf8Aerp7X9nb4Q6psMll4t0yaUblOiX8FxAe4+VWkOMnHPqa8w/4aL/aMmiEcPwE0iyMchjiOt+MijuAx2yGGC3kbBBGRuJ45qP/AIXB+0FqMqW+o6X8DPCss64iXVfDviXWrqPHDNHiKJHwSScHHGazfC/BdaXscRg1Xd7Xq4Vxd+3POMP/AErzNaWazik4Nx0vpL9F/kY3iD4RfCXSfj78NPBkHi9kt9S8N6pHqMXiZp7M21/KYG0y0dgq4e4QTsuMA7B/eXPW/tFfs+aH4Z+CnjXxHAvhq0Tw7Yx6ums2Oprc3cLJcRgKiOxYtKGZcAZJYAV8pa/r/wAYPiZ4ri8O6l4z8LNpdtrF54q8NfEOfQ7qw8OWc9tdaZI8elKVkuktUazjSEFjGDHMUI3sW9J+K5+MvxY8N3fhq68b/C/VtLnQgy+GrHUrG4lmEhZJZC9lLlgF2hNwTnpnpdLhvhbDS+u5PlqVSnG9NpKHLNX9xXnJuPNaSnB2fO7S0ucEs1xFahXpYm/vN+d07K72s128j54/ZuvLPxb8bPAukeD7y9uLqzkn1XUBOkpd4LS3leddj/MzMDjIP8XTivbf2utUGkfEqwh8VTG2g1DwdA2h3moobi3l8l5454olI+8jspYMOkikV5N8DPhr8Rvgf48tvHlroHjLWtfsLW6srfUvCN7Y27wJdRtBN8l3EmcqSOeMdu1ep/G7R9W/aN1PwynjG8+Omj+LNF3aToF94r8AadqOh2aXk8ZlZpdPVVaNWjUuzMCirnnmvbyjPOMakP7Xq4WCx+sI07ctLk00cpTTU371lGTV7aq7Z5lWngo5b9RjKTTnzX6326Lb13+R9KfsC+INa0D4P6zNpjaNdS3/AMQbyS7nTSY4tQlWO3s0gSdlw+1cP5Yxja57sTX6A6f8Ttetd76h4e0q5VW2q4lfTrhh1YckgAAjtX5cfCL9mf4jeBrYaXe+LtF1PQb0yNqM2m6jqmhalfzEbLeRRFGqIIlDZV2k35PTAr6OX4FfD6zsJr3VvFvjppFgMtw15dwahakICX2nyzKcgHaOWOfetMJg/FChTg6ODTe75q8YpN6tWlGeivbSUtnZtWZ7mGzLKoUI053SSt8Pb0tvv6eZ9R/Ev9ofRvCfw58caz9khttWg8N3NtokEOswX0731xGbazQJw2fOmiPHOFJxX4rfEKN7PQ/h78N7MGe7v7uAX0SkmWVYyjSF893kYH8DXvOo+M/2d7K5W2t5vEviS4tHivYILfw5rWqnK/PExFvAU3ggZRmDKeCARXm2jz+GNT+LaePYvCfxA1Tw/pmlGLRPD+jeAdTup1uwpILyTtuw8m5iSSQCBjiqp5jnmZQll+fqlTrSkqf7upGajTcoubk0ou75bWUe3ofj/itleOzOphc9yaLrUcLCpONKKk6k60o2g0mrcsdNea63P0c8Z6jD4W+A62UUiWqWXgtrQhCGKH7MUIHOeMknj1r4+8NW8Vr+0b+zHZTZWbSvA90ASckE6bNORj6l6u/FT4jxeMvCmi6H4v8ADXxk+FHhi1sb2TXtbu/CY0ldWv3WFNJ0y0klbDxyyNI7jAZhAqgEM1eE+EfENzo/xH+G3jnXIPiStp4Z8SeJ47i+8T+C9QhSx0iSzvrHSVWVYmDtIRbl0QkI8jgYQCv1HiHPMJVhhYUGvZRq4WzvbSFalKTs7NKMdm9+WXSLZ/IHDnhJxdlHBWOxeOoTWMxH15+xUHOp7+Gq06V3G696XPZdVUhZ3aR9yfsqeIRJqn7VuvO7MIPjLLCZgfl22WjWpAJ9ixrkfgLrSWXw98X6xKxWbV/ildEMW5d5hbxdfXO76V4b+y98UvCPg74Y/HWHx94m03wr4q8cePtW8RaZpettLZz3kNxY28FswJTHzFXGCc/Kcisb4b/GDwXBp3hrwRFqmqX39keN73x542n0rwvqOs2en6dEjvFJ5sMLB1LyRAlM7NozXLkfEmChgsqr4mtGM39Zk4yklJSrYhuKabunytyafRN9D5fM/DTiKpmnEWGo5dXkm8DBNUZtSp4fDJScGo2kuaKiraOTSvdn05+2KmfhOiIoMhuo5GkJOMAEkY9eRX48+EWlu/i14c0oxmSHUNfhLowGWafRrqFMH8WzX6q/GX42fCP4ifDjWdL0TxRLf6m0a/2fZz+EtctrptxChkDWXXkHnFfnz4d+GHxKsviL4B8UaP8ADD4i+KNJtNdtdWvrzwz4SuL6BYbZLmBwrOI8viRCFOOOQ1fD+LkaOdcU4DMcmqxr0oyoObpNVLJVLO/JzNb3fkfrPgHkfEWVcBZjlGaZdWo4j99yRq0503KUoacvPGPXRW62Pqz9kmx+Jetr4+8KeDfHr+DYdEuLPUdT0579raG/eTzLXzQmQjMvlKrbj/EtfVut+Htb0iMnxx4z0rVGROTc+E11IFQTn9/CcngZ4Oc1lfszfAjx94V8e+MfH3/COa5pejeKdLe1j0TXtNi0vU4jLLFcBpg0xWPynVhgZPz9sYr7w0P4aeKvEP7y3sNCliGY5PL1CLU2XbkOrrEHIbIOQeetfMYzwkq491cTUlWjWk3bmqVXS5U7RfslOMVeKTtpre+rP7Z4K4lrUOHMLRxtFQmoq6klGS6tap7N2+R+cVxrX7PcLsmsj7XMW+Y6JaalYyMT22sCvp9P1qjdeJP2X/LYQeHfircsF2/uL+3SBWI6/vCCOe/vX6VXv7PvhnVXEev3fg1yw2fZ57RbuWE8lkJfYSRyRivn39oH4J/s+fCzwHceILhLbXfE2q6raeFfDOh6Dq1toMNzqeosY7R7uUs4htowHlkkI+7FgctXwGa+BnGrTq4Cjls0rWdTDWl+Lq3v+LPuaXFuCjB+1dVK2tpXt59D5BsfGvwWuNPgk1PwnrN7rjRMst7d3sslo+xisewRnpsCc4zlTXrnxE+Kuh2viW013QdC8DW03izwrpnjBJ9Wk1JDcSXdlEl2xJXbn7VDdKT1ypzzmtn9nH4UfAT4vL4nsPH2k3/hnx94dWz1m+gsPH8OoeG9Ys9Ta4+yy25VYyjI1tJHJCxLcqQea+1pv2X/AIWSeEdKi03SPDepjwnfy6Zp8uoRSalcCzv/ADr1YNxduIp47uQA8D7W3avVzPwm8S8Tm+aYmnDB0oVa86kJQg1Uv7SVvaLkTUuWcr63UtOrMMq4iyuWXYaMKkrKEY62a0SVlvomj88LX4//ABXtxHHoGleArsIT5EOkSwak5XnKlHcNxjp+lbUf7Qf7SZ8pU8ArKrHb5kXhecAY6glW24GOPbpX2rJ8HZdGjjXSfDfhlAvR7GO2t2bkZ2l41I69d3UGs7UNO13S1LXOjarbwKMI+noZjGMdSImOOg6nvU4fwx8QcMr186xdNrpTScfknH89j0f7Xy+Saapv10f5n5yfFHxv8QPiFLZJ4u0a90xvDu+8ktbaHMdvPJ5ZEkyKMoGjQgBv73WuT0C3sL/X/wBnrwVtSDTPCVnq/wAWfFYcfLbzPcTtG8q+oWNXweocV7l8TvCxfWtf1uDxRf3l74qvkhXTr4y6XcWjTNHbcyE7ZI4oypO7Bwp61458FNQ0TxH8efjBqcdvBf6domjp4a09VfzbW6t7JVimXjIIYRjdjs31r/XTwWjw3hPDLh3h7J8d9arU4xhWnJctT23L9Yr88XGOrqRS2UWnGzaSPxDiapi3nGJxOJhyxd2rO65dIxtq+nzPo6KV/G96nip7YXGlyXJi0UQyrOlklnt8pbhV5UO20FsYHOa+bPHN3ofxc0PUPFGhNJaeK9L1FYPEnhydwbuxkt4zFMAOcoGXgjrn6133wgfSrXSNavp75dMs5NTMmkCXU/sSaYUdMsGLDhoztIHB2LnkCvi/x9qln4c+KPiDxL4S1mHT4LjV5JnWLVI0t7pXlkDN8zYcHCscjHz1+6cR8R5Rw3CE8yxFOnRVoNSnGDUXrePNLVqyv1drrz8TCqVRShS6eX9feXre9Zf2nPhNIEZZ18P6ZHdBjuJwJlB+uAK+h9K0640u18VWCRyINN+K91NIO6QyyNMrnvglhj6ivlPxD440XSvjv4P8W3qXL6fHo+mXrf2Xpb6peSoFA8qFEb5XLMzCMjcwK46gH67sPiN4I8V6tfL4O12DU18QQwT6zZyQy2Oo2dzDGN6TW8yJJG2QN2V+mcV+Y+E/FvDeO4q4kwdLHU/rE8dJ04OcVOpT9hQip04t3lFuMtYpq6eyJzBV6VGjNRfLyq+jaun17PX7j2v4uXum6R4Z8G63cyCK3vdcs9OupHxiOK9tZrCRjn+HbNGf+ACvGP2edC0a88J6/olxDbfavC3i6/0rzfJWV3iZ/Oj5I6ZMmMelYf7RmuS3PgvSPDckNxdwpGLcGN3U4hmU9hnPy7QQc4U1w/hLW9V8Hav42eDRPFl54b1vUoZ4rjQrSdbLzQgdgzBdjYWXpuyNuK/Lvpg4PA4rwsxlTMVGSwc6NaLteSc5yptJWf2Lbd9dlf2OA8dVwmd0qkXf2ilH1SSa/Hoz9H/hPrnhj4S+KLHxvLYS6h4k8PRy3nhZLXX4dE0mO8kjMUTakhhd5bcCSTfHE8bMCBuHNfzrfG/wTqXhD4s+MY5Es3+0+JbzUYRpkwubF4L6V7y2MTAnCMkqjacFWDAiv0k1TWfA2u2siajoPiKAXcbQy3UujztPDuG0MskYbBG7ORzkCvy28T+BrnwxrOu2EN7/AGs0VzL9ivZLi483Uot5ETzFiCrMhUkdm4r/ACLp57hsTXhh4Ri6MLyi4Tbkpe7ry8ml7Jau1tNz9d4gxM8TgVDltaV72Xa1r9T65+KHxq8F337Ef7Pnw11zW9b1Lx5oXxD1C4htrrVorrTdG0S3GqQ28FtZIDIvlm5jDSOR94gAjGPk3wn4isfC+rS6hp1jaav/AGno0thFC8hWG2aaWF0uAy8hlMJGP9o9Kt/EfwJpHhzwf8Jdb8O3lvr02vaHdnWre31BLrUdGuvOWaWKWBSzwgGZ4wJOT5RPc1xOn2Mumf2bc3YGnadqd55EUl1Isu90KNLwvzjy89GABLcZNYwz7Gwni6eKhGMr3jZScoXUVGTnL3WpaX2UW0rX0PGzDFVsZUws60ryp04U1srqKur2WrXndtLU/fz46/8ABTP4nfF/4S+KfC+v+FbeLxv430/TfA+oX2j3v2Xwd4H8KaXLLdJpmmWu3zbm7vruRJ7m6uCuBbxqobGR+T/h/Vo9F1O4mvrPVEtbidpF8h1kezBO7Chfv54HbrXrOkWngDxIGPhnxM3i1icta6fqdppd6rAHcr2suZVIxyCufrUk/hXyJnRPht4huWVymbi+nuTjjnMcajHf8fpX4bxXguJ+K5U6ueNy5E0pQjKW7bbvTjJO8m23frbRJJfpWHz9YeEVh5xtpZWSSsklZXS0SS+Rj+K/HXgC00iB/Dq+JtY1Zy0uoRXOnf2cHLMAqRA8ZUM5MjPzggLyK8B1zx5rN1qGhS+HfDD6XHoMQVbu5H26fVHLb3+0x7iChyV2cDaTmvoCfS9ejEn2b4b2enAncklxpUkjKMEEFpm/2gT9KzTY+N50kED2Wmw4wFi+zWqkdDkqpPA7V8bh+D6WHShatJrVfu5f+3cn5GWKziviqnPKUVzb26/mY9n8TtHvobl18M+IPCWo3aRiex0izuNa0WUiRWl8kn9/HGVDEIxkK9N5Ffot8JP2ovCFloFprHxb17xl4+sNAvDB4Z+HP2qbw7DYrAqTRTyWrxoJ1d1MJWSUlQwbbJyo/Oe68K+Jpyv2vxHIm9sE/aZPLXnBAKgDj8qxbjwQibzd+IxIScOmwyEdD1LfTk19pwljc54Mx88ZlaqWmuWUJyjGnNdFOF2ppXbSlfXVWepzzzOU6SozUHZ6O2qemzvfovXVPQ/eqw/4KcfAjwnoHiTW9M1zVrX4jeO9RufEfjK41PwbdzrBeXZY/Y7ArI0a21suyKM9W2ZIxxX8qHxU8S/8Jl8SfH/iwyvI/iTxnqevCWRRG8y3V7NOCR2JEgJH4V9PatovhbRo52vtXkmkgs3u2tQFtpnCrkbQQeScgc8+tfFFzL5skknCmQtIA5y4BYkA/gc19Fx54g8TcavD0s+cIwo35YU23G7teUk3L3n366nnwpxoUGowtzvmva3N/wABX/QrsQUdRu+YcjOAcisu3ZTDgjBV23AgFRz2qzJMq7QGB2jccnGTVGHLCZSu1C2/J7Ann/PvX5tKT5kcVWSckriMzbmweMnHzGirf2WM8i4wDyBsPH6UVHLP+rGHspn2Ra/GbSmTyr7wxeTzQsSxg1uKylJ6kn/RTzkDrWjafGvQmuYJJfD+vWqRoRNFa6xbSrcNjC5LQjGOOAR0r52eSSa+1LymVR55faDg4zyPpVmwmUtM0+JBG4KfNwuVx07/AE9jX6DS464kvyyrp+fs6fTz5b/j5ELC0Fb3fxf+dj6Nf4zaQfNW1k8SWbgnKOba6aJSQQ2FxkDng+tamm/G7S0nUyXt9ukKY+06cjx2y9CcLMCf5V8uWIM+puIpGgjMxG5OBt+Uckc9MVfV1OqzLN+/CRxgFlzng9fw4roocecQRlzqqt7ax/ysWsLhrK0dP66n2RovxjtbpYDdTWltGHfZK1n/AMfa/wAMjIs/ykjkALgZPWtgfFia2lJj1zRZYmfzEM2jT7kUHII2TZYY68dzXxvpNrZ3PiBA8UJie1OMRglRggjp2zn8KNUgsrTXokit4liMEZRdgCtknlhjvjp7168fEPPvZJyktHa6bT6egRwGFW8NPU+/NL+LunxCM6ivh3UlKnbJbXGqaQ4BB2gxmKRc5AyR2rcT4xaNJK7Wej2BtvtrJZyXHiO8SeWIMcF1OnOFcjHAYjOeSOT+e98bSa+sYVjRY0idj5eURmJHDYOPXHpVy83W8ujHT5ZrMSF94gupEG8bAc4bnkmvXp+KPEdOn7Km42XXli397i3163+Qf2bgW3Pld15/I/SGH4v2rWl3fRaAkun2ahbm6h8Z70tt2IxuEunJzkkFQeM1pW/xm02WGFdI0qScBMThvFFjLGWblTuKqxwMgdO1fnDrGqX0JstKGoah9gupVnuLQX86208h2ncybsHnPbrXU6tdXOkx6XFp11f6ZFcyRu88OoOxeMbt4ALHuBn6e9eq/FzPYWqUpPljFKV407819eW0FZbb63uVDJcA5tVY7PSze3+fU/Riy+J2tTx7x4WmLxDhE17S2W4T5iChaYbSuScevPareralo/j3QLix1zSPG1jlBG1r4c1Sylv54mZXkQ3MF6CobbtZCAHVypwCa/N3xH4m8Q6bBavp3iTVondog7i7DcNuyoJGf4TTrj4k63py2K2HiDWY5JFV7m9mulfd1VwEKYwSVraXi/mtpU8RH2kWrNSUGnfTZRX5pep0rI8mcrVFJW7P0eh+lWieJPA1pe6fo8vhrxsbW3SOzi1DUtOS9TTgpVFhFmly42gAf6tTwOhNex3Hii10u5trfSNN8ZazaCVYUudO8JXlrp7hwu3GUBI+YnlQQVPHSvyjsviDrSWkeqx3a6xq9veQNp2g3mkCyWeKRJGa4uLtYhtiUiMhFbzJPMXbhcsOz1C9/aU1iwGpp4uudPstU0ryLPR/DjW+l20EDySQvItujGSCUmJv3rYlZZODtbLJ/SBzPLMM6WHw1OpXurK3LyxVlZuLfyTjfzSaM6/DmRwXOpVNPR+e+v4fdc/Vrw9rN5repPBFaajZRyF4INR1myu9J0W9kt4xJJb293KixPOFZQYR85Z0GBuFGpfEvRfD9ydLuLq+lvkY7rS2sprsxlSyjzdilT90bXXKMDwxGM/OP7PnxQ/b68E/Br4kQ33g/wAe/GT4H6B4Rgs4bjxYrDwT8Jpy9vaxaysz20j+Z5MaxO9rtu2SBWEhETEfKeg/tufGzRNB8WeAPFGi+DNb8J+MNbXWPE1nD4YtfCXjdJIGd4be216OI3EdvHJsP2WZZYz5Q+VW+evFw/0q+PcNXlhsfklDRpqarTXNBtL3YSje8Un8Ukm9E0veXIshyKduepNeWm3np+Cvsfp9pPxT8KX+opp764tnfLEtwx1ib+zLZAflCebLtTP+yTuAOcAV048ceFd8Vt/wk3h2ea6naC2aHXLOWWR1XcQxLYUAAkE4H6CvyQX4mvqPh+58TaF4n0Sy1vR1so7/AMB+I4bs67qU15FeSz3emTRyeXNBEbeOPMjh2lnAVcA44PTPij418QXMoe7s7SKJgJrJY72xuMNgqskbMWGQVbB7EYz3/Rsq+k48Xhb08NGVVPWPvRavbe7d35q50x4VyurVjGjWnZ7bfp/XzP2+g8RaYZ3jjutBmWFj55OqadKAxz95t+0k7T0J6VzWueKvh2ts02uv4TjtnnNs9zeWlvJKzgn5RIoIGBg7gewweK/JDSPiD4h1G5lsBeaTafZyxWRtQvIUYKxQZATOSQcZ9auW+u+LfEWsTaZFcaD5a4K3st9elJjGqk/KIyTycc+hPevYj9IXFYiDjHLk77Xk2vu5b6equU+CMv5YuniJXb/l6rfVf5H6Dr4X8MeLta0K50Dxj4R13w94cuJtSl0J7Oe9t7eZ0eGKaV4mGfLMilA+MEcEE16xoGjeC9OuUi8UeLr/AFK7upBDHY3OqXOlaOkrYKrBaiTqccbyxbivzF02fx19s/sn7X4aj8y3SSOeXU7iKynyHJjMRgJJXaTk03xN4t8eeFRbG/Hh67t/IjMUlrrDq8uTKE27ogcKYmGRwCRXRT8c6GDoqo8tjJq97SlyrRdHFvTo7tdjmlwLQq1J1J1pRTe7hfW1ujP1gvtF+EM0D3ep6B4XuIo5RFJJrFpHdRpKjOm0vK5BbgEjrk4x1qgugfAa4EF2nhP4bXFzGrrHdRWFlDhAFDLIy4Zl4HysSPavyNg+KniyWKAvBa3bTXe3ZcXEEttERjcSxj3E/Nxx+Ne7fDGz8efEXx14a8IReHtMt4fEd7Fp17rGnaOPEB0mKUjbJJZQoss2WUYRASSfY0n9IvLKUvbvK4Qjp70pJfPmcFZLfX7wXh/RdOUvraaW/uPT116v/I/WKx8YJaRxjTdR0+5gjbM0ULrJHbggAAPkghuNoXtt5q+PiNBqBRm1e3U4Iit1uklYkbUXb8+exOT1x05r8847f9pfwr4o8Q/D2w8DaR4i8VwW0sen6V4d1DR9dvbGOItc/bGhFxm1Jt7O4wku1iMqFbOK8k8Uz/GDQtMgv/HPwne30hFh1GzfUdNgEEq3jhYLq3k89RIk3XzI2YDac4INeo/pO5HVw9Grh4qbqXsvaK2jSsmk77p6X3XcijwLSlKUI4iNl15ddf8Ag6H7EQ+If7VtpkM6XkDQAMbOKRGkQsWKhlHJ7YOcA/SvKrX4b+BtMm8vRbTxTosbQFSLfxjq6wbcYWHaJvu8HCtnrX5iXXxWj0zTra88Q+AXlhikFosdpfskq7hnCrFejBIU8kEVi3Pxk8Hamhk/4RvxpYlZdlsljq88HzkbQuTeEfwDjjG2u9fSByutDkxGDTT6SqPX5Ok/l+htLgZKVpV1zLb3Xp+Ol/T7j9SLv4Y+FJjJfi58QCVX3rK9x/ag3cnCm5STPQktn5se1edeJfhtY3U9o1x4X0/xDo9tNHcpMvhCwk8R2Msat5Uo2+WHUb2AIwRngGvzuj+I/g2ezgtY5fito0/nAvNb65NdLJuyoRE+04GWI7dO9an/AAnep6db3F/Z6n4+1ix0y5K3UU11PZTWgjVywJF5uPABBBJ4OBms6njVkuIjzSwbS0b5a9/PWLilZELhOpTdlWi773h6edz7C8N+A7TWL1pk+G48NSahMtpq+veMNGj1+/aC2z5DpdSEFzlpAqlQEyoOcZr6C0/4WeCZvC3iDRrnxVrdut5fWGrWM9nqUWjM11aPPAyBol+6Yby4JBOPkT2r8gpvjZ4r1Ca4ubfxR4+jtI4jKLOx1DVLYwNvyu8mVsnBzu/A16H4L+JOp+LLaGw0nxl8atQ1lZQ5gttRu3hxuAbEexshckk98GppePXDcsROmsJV5pP/AJ+3vt0vZt+evoc1Lgmu0oxrQaV7e6o2Xl/wD9H/ABD8JtOeP7CfHnxM0lNQhW7gXT/F6XlndoPl3wySRSqAMDBRsgjHBzXounaoNFsbPToJru8Wws4rVL7WLtLi4uxGgRXmcYLOcZYt95ueK/PnQPiN4h0fxhqvw91T4s+ItK0547KK88VeMI5LrRPh1r93cR21na3T3MaxiG4jFzFOqggCJZv+WG6ustrfX/EviSDwJYftZfCTU/Et5N5tvd+G/GWl39i9vHOYbia6u5Jo4rYRL++2SEyMgJCALmtsZ9JjgfJan1fMXUp1vtJtyUfetbm1Ub79Elq9E2uWHCNac5TjVh63SvbXq0mj7R1jXrW/RUnkt5FaMxeSbdLhHZmBaNkYN/tcD1HHNeB+KfhP4K8SapbanbajrnhC6WCazuIfBskHh631NHJaT7SEg3MOSCQynDdcV4x8XtC8SeDtKtbjwT+054Y+IcthozXniiEfEjwvpDabMJfLeG0WK5mkuI+PMWVhG5VciPvXxQ37RPxC0y/nsL/xvrSXlq2yW1l8Q20qgYBXBNsVwwIIYHkHr0r18F9IvgrGwjVwrnKLSfNSlTlZPo5Qqpp6axdvNHn1eGsRLeUXHbrvp0s9Oz+4/ROz+BPw6sJFMUdtNJA3mSv4isV8QSMo5G2OcsoOc9AM8Vm+M/hv4HgZbjUbf4dfYCpaKWfwRFpU8bBQMC4tyMZ4OCB618FD9qHxypMd14nncRpkKdW0s3agj5SGeDLAcHpzgUi/tPa/dRSWbeIrxkcESxX1zo8gmyOCVMakjj6YxXp4Tx54XwtOUssdWlVfVcsbvpflqq5yT4cxLaVSUWl6/wDyLPdvEPw7+B2tX8l1e6td6dqEtummJqOnandzpEiENEUH2lwnllAQCoxhcV8Q/ErXvFmieMrzVZ/GraprMEyaZa6ta6jjUNSjtIYhbXTRBV2xvG0aAnd88cgJJBJ9OTx3ot/c+deXNnNI3zTWkGqWMEiFueQrKCeCcDjkipbJvg7rWtk+LLK38QQSwvbWOgXXiNLC4t5JcCOW2mtZVmMkbAkL8yndyp4r4nP/ABOxvEcVSwuYLD1JVYTc1VqxblHm5ZztKV5R558sknKLnK27O1ZEsPF1Iw5rJpK0ettE3a17Ld2dkea+BviJ8Zfil4iGjaj8ZfBfgS2trSS6h1jx7ai10hHUCMR+bFBI3mup+U7cDYxyO/ti/wDBQr9tTwToNt4C0X4veCW8KeHGbSNOisvhvpY0+WKJjH50b+UGdZApk3sNzA5PJrqPCf8AwT+s/iha+IdV0bWPi1oEOmxC80uTVfBdrFoOpGSZlNrHq13Lb2ojt0jkcyySFmER+8QceV+KP2MtE0uWGF/i5HLcSnYDdy6LqsYcME2tPaXMqjJIVd2BwSSBzX51mvjBnGPxUsFmnE9TE1k0oqeZyk7tX0U6vZpWS8r30OihlFfA4aEcLhFSqXbc0rNx0SjbZWd3fd312PXov2+P24tDtNS8HRfG34ZXGnWen3VxPLpnw70TUhPHPFJczGwuWCGdlVZCfKyYm4xkgH4AvNJ8X2+tTBNct9Q1G8kku2uPOS9t70iRw8iSpO0bKWSQ53c46YIrsNf+Bnh/w7NHaap48vrC4MQubT7folrFb3sW5gk0Z8zEkZKnDrkHHbFeb6l4R0K0uVht/FUuoq8qqkmm6fabt3AwUMnXjg9+9eVjeK6leVN5mqk4wa5b4lyavuk3Ulbpb3emrelljMPmWJqSlzvkbbSlaVk3pd2V3brZX/P3T4ofEv4v3fhfwaPGGm/Aiaw8P7bLRp/DPg/RI/FE0YiG6LUJrYmeRSrc/af493ORX0n+y9+yZ4z/AGpvhofHWh/C/wADXqRXs+mwNDqUejalqT2ht0lMFnE5mCiSdV8yREiXeo8z0/P6HwXocN4kl/reqT2sbRyzW1xHa6TJKqkM6eYrvtLDcobBxkHBxivp74XfHPRvgw9zJ8II3+Het39jBa3HiSbVZfE3iGFraV3ElrOs1sYz8xym1kJAJU4r3+HOKOH6nELxnE828G4uMqdSpGrUctOWcW4OL2s4uUNHfmdrHk5thM9q4X/hL5VW0s5L3bLdPllFr1Sla1rO9z9O/h3/AMEV/wBqnxRB4hi8SfDb4V6Zb6dKjeEL7x54+Nprs8JZV+yw3OnpM0Yg5cTOysyHkZxnhvB3/BP39uTT/ifrHw9gHjbwdZ+HnvbCIa34os/G/gvXL6KGQ6bZafeakI5BHfSiFY5twCRzh2UcCqXhP/gtd+1bZeFtPsJPEPwrvrjT0aOTVtU+FX2u81aON2ijuLnZfxxiWRUDvtVVDE4GDU91/wAFmP2ldcvdIvdQ8WfCYnQ79tW0yxb4My/YTKYpIBI4XUyJCiyvsPG1nyOQK+zhmnhDGpRqqvOEV7ycWqc5J6pTkpKTitFyxkrLS7PlKMPEyMZ+1o4ZuSe052i1pp7nV739fI5y7+H/AO1h4K8TaT8OfjB8FfiB4d8da5qFxpnh67svCc174S8X3cKySPFpF5Gsiyu0aM6xZ3uqlgMCuB17S9d0/UJ7HxD4fvrDUredra6stW059OuYniYo8bxMqncuNpIHBHPSvX/GH/BXj43fEbw5e+EPF2qfBa/0PUhHHe283wd1WK4R42DpdWM0WqLJbXcTAPBcwsskMio6sMV8/fET9urWv2gbHwenxc8XW2qav4AW88I6JrGm+BLq21DxDbK8G7UtSkE7K9zL5aFkAU53N/HgY4vMfDuthJ06GaRq1N4+09mk46JqUuZe8r3Umve231frZdieMFVhHM8JCMHdScJybTS0snDVPZq+m93ey5690fTZmYHTlBVyP9c6kE88KcjjBxiucvvDluoaMwShyxUrFKHzlcgYx15PB7isq8+KXhOK7mjTxXZX8DZeC4vfB2p6cXHHzNGtyzA98c5x2rnLn4qaJDIIrfxJ4Rltt20Sf2PrNozjJOTlyR357V8BjqPB13Oo6D6XjOndfdJ/5H1NKvmFrpSv5p/qvwHav4N0nUsi9tpLsxxBEa6ijuPKUk/KCy5C/wCJFea6v8HPB8sm9NOihY/McwiNsgcYAOMZz1r0ib4m6ZIA9vrHw+uZXB2LJJrKeWQMDcpiIbsR681y48d6sXd4rjwbd7wVaSG01Jieo4BTH4Y9a+XxeA4SnJcig3fo7/k/xN/rOYSu5XsvX9UeT3vwR0EF3jJj44RUYAZxj5s+9cncfB5ER44bllAckDYW3Dvz+Ve9TePNWgUs1l4XuATtKq97GMZzwDHgDj9a5+5+Id3ayoJNJ8O7nz5Yhubn5xgnIBi9q+bxmXcMuLcYpfJ/oxxrY3mvrf8Aq54YfhFOpIN44IOCMk4or29fiNEVU/2H4fOQDlrm7LfifJori/snhfrJf+Ti+tV/6t/kfL0NwEurlyo+YnqemW6VYtJlzdZDEsSf9k9Bn/PrWKjbp5d2MbipwTz71NC2C4BPcYBw3bgj3r87VRN2R7MZaWNSwmcXkzA4zKWAPGcjv+VXo59uoSFgWPlLgK31xWFbyKtw7jBK5Y8EkHjFTxTAXEjsoJOCecqBzzn6/wA60jNqFn0KUmkkdnoF20etSOFJ8qDaoABPORwMep/WpNemeXWYWctG/wBmRT2xtLcfrWLokqnVZWUkAw92PXI59c+5pNeucapGwZpH2quQcFsknIrojVl9X17mnO2k79TXmlImspFOcIUz1Iyf8/ma2ry6Vm0ONXijlSeXdv4U58vqe3PrXC3Fw7y24VmUsnJB2/xH9atyzSvLZLcbldMgKBgbTjB49cV0UsS43ey0/T/IfPG1ut0ddrt3J9u02V2QbTiNVlEh4wD044wR+VXNT1bz47VpmafYx2IW5yUIwccY6HiuM1IgXFqFOFcE4PIJwB/k+1F3cO6QqyANHJgMGznKtk8evNVLEu0uTq/VG3tHzTV/60Ox1HVXudNjaYk+XqMZQFhlBsJAHfjcefWsjUbhJo4zIR5MS/cL/McZYZHbO38hVS7nMdjHuDD97HIDkZO5W7/l+VRX/iR9P0S/02whshHrlqmmXk17YRXl2kazxXJNvK6loXLQopkjIYoXXO12Bzr1ozoT5p2+Wr7L/PsaTryi3J9tP+Cek+Ffinr2tavZzeMNU1XxJKqw6daTXtx9qvYbeFFhtrdSRuKxIioi/wAKgAcAV9w3/wC0d4G+HGr6N9t0a51p4Lez0/VfDeirFZ3djDbWyQy+dNMrKspkUlkUckt8y54/MfwbdSaLr2heIUAuW0bVYNRjtZXaKC7MEqyeUzIQ6q+0KWUhgGyOa9Y8cjw3aXdt8S5LPXZvB3ifxKQvh/VtftbnxXeeSsc2p28mpxo2wI7skdxLbBikkbMhfcp+Yq5g4S5t6jfXVt73u/1MaKr1KbTaUVu30R+zHhL/AIK9+C9O+GfxS8E+I/h58Qs+K/B0HhbwZBpOqWdtpHh0xXcUsj3eVBMbQfaEYxxPIWkABRSXXz/46zfspfte6L4N+I37Oeiy+D/i7rMMekeM/hHaab9kur7Uorg2ytZIiC2u5riH7PcyPasmHnYGIcGvxHtfElnKkFzDcQtDLNIJ7MnzpbTmPbvfHKEMSp4ywfjivTvBusaNYeLvBDeNYvFN74Q0HXrbVtY8MeFtZHhrWr+xaeOe7TTrsxyLaXE8Ywl20UhQlG2uFC18vm2S085zejm9atOljIXSqKUuWUXZONSGqlBWWijeO8bNu/RFwdJUYpOOnqut/wAderP2NT/gnRp9/wDCXwF408S/EOy+BniG51Bv+Ee8QeM/Duox6Ubp7qQwLf3cSm4sXga0cho45ShZGKJnLfEvx1/Zo8c/BPUtau/Fdv4j8N/Evw/pNjq97oXiHTLh4fiVp1yj3cOv+GJUjKzaQ9iLW6FzctFI/wBpfbCFRtn0d8P/ANvD4ifHv4l+BPhv8VvE3i3Ufh74Z8S3Gp+DPDnifxjceKDY2/nGS1gvb2dRNdz21qBEbyVi0nlsxVS1fsr/AMFbv2y/2Vv2sfgT+zV8NfBmladpnxa+EMcHg3Uvi9f3cf8AxNPDr2T2w0MtGfNw1wLQo0hCqiuPlVia+h4J4bzGOU4vNOIMeniaVRuMYOCgqd5SSTnCNSamkl1cHJWSV2vGzTNZ4PMcNhcBSbp1N3aV01yq/utxTTd1rrFSs+ayf8sXgi4tNZuru4W6X7TtU3KQvujVpWDDYTyw52n0Na/h3WLhPEZjsL2S2kSadYZGfAB24Cge5XvXzxeXl54X8TapZ6dcvCuh6s8VmElM1uTFIVDbiAHU4wD0YDOOa9J8J6zBe6wt+uBE87SyRnCkNtJcZ/3s197g8xhViox0dvvv13/rc+gwWLlPko1X7ylqe+2d5L/wmuk6ddXbqkkVvMxeQFS0qPH1GR+B/vV1l/8ADPXfiL8RfA/w10U3Go69rbw2cdlYQvc3FrCZLuSW4kRQSI4o0aV3PCpliQASPna/1u7l8YRJoUU11cyLbW1qkaGeV3dQFjhXlmO58KMZJwAK/T/wB8CfiX4ot7v4V/BDQb3XPiDq+hwap8cvibd6LcWmreE7FreWObwdpcrvuihK3F0NRu40hecP5HMSsX93B1aGInKKi5pbqK1n2hHzdt3dRV5PY68bmFPDYKrLFS5YqV02+isfPuq+J/gx8LbuLw94W8N33xG1bwcP7F8VasfEENpouuaiPLlmvNOvDAypaKRNF+7SSRgsJVwHLL9V/safs+/tcf8ABRX4hXPhL4OXGk/CDwzo2j3lvfSeDLu58B2mu6dJJEl1a3l/5v2i9jtYn867nu5zHHErkjcUQ+k69+xl8Ffg34A8B2/iq716J5EsdV8XXUHhd5tRgu77DxWdqZmW3W2srGaC8dgxkuJtQs/lWJSw1tR/4KfJ8I/hr4y+B/wA0az8AWGv+Fovh7rereHt1q+l6GhZmskvM+bI0rkzXMmQ1xPNKzAAhV/PctxuE414iq1M5n7LA4eUk3JPkvCyVOlD7TlonLR8rd5qTVvjM/zTM8PgXTy2DnVlZKKlZK71k27q6Wuzu9LWufNeqaP4D+BXij4t/BL4deIfgJ448PaN45aPV/EnjG9Sw8T6++meHdf09n0IFT5sJvbi3mVMt5ksFtGwIkzX0J+09+wR+0Z+yp8GPB37S/wi1mDx5+yz8SPB2mfEK08N6tqB8WfDzF4yJfD+xfO8tZbC9nmtZpbby7iFL5JAwDsy/gX4r1WGTxna3VjdvI3226vJLiWcvM7sdyuSeSSx3HPcmv33/wCCeX/BRzSrP4Tz/sHftSXI1n4NeJNYXWvhl4j1xV1jTvhrrjBlgkKOTts7hZXgu4AdskUp7gVrWnRz7F4rBVHGHM70FO7hTUZSkqcbv3Yy5muZ3s3zdD0KXtcJlmF1lKpTVpSSSlNu15OyXvdVbR25dnp+eN94g8LfHqfUz4e06w+Hutrrq3WneHdY8RfaZdTjlt8zR6eSoa4WKdXIU77hInQMJTuevOPF3w88ZfD6F4PFQks547eLUoJrK4TUtH1BZVWUC3vYyYpcI6ltpLJnayqeK/SP4uf8E8I9b+J19ZfCy4t9A0fxvr82m+DtMj1tLmfwZrU5mk0myaZNrtbXIjNtFfRgEiaykdQJQD86FPi1468BePf2SfHcHhvw/wDGHwNrSXPg4eJNWbS01fT7G2hjudHgE6PHBqxe2tFgvGmjFyguYJd0jQE93AOOw2cUcXl+KlNV6L5Yp6yhVSl+5qXd7y5XySvryu17pvarnWJw9eHtJKSkuravHS84+l1ddb62Pi6x1XT20oXMm5r2GUS7i2CjecMEY65Bz/wGt6HW75dL8QzLcyiCeeQbWPEwJdXBH0P5mvnzR9dhuLae3nc292pAUsSFuQrc4B6Nkcg4zzXYXvi22s9G1K2dmlnnBkhiQDCFs5BbtzzzzxXvvHQV6jkkup7eGxXtIJ36G/puraTaSSRarq7aTaX0htvtv2R72OPhcnyk+bAHPHpX1l+wx468QR/GrTdH8G+EPDfxAmP2i1v7/wAb21xB4E8J2l5bvZJrmrbDkW1nLOt0IT88zxRxqGZgp/NObULm9HnXDk5UlUHCrnkgD/PSv00/Zh+IvwG+FmgaZoXx78e/Hr4fDxz8FYdX8N+KvgQdOmm0y4m1jVhDFqtpPb+dIssPmkXFvcRzwlwU3KRt8eGd4ujjac8B7OM1JuMqjko6K/vOKla9rR03au1usa9eUKLnJt2WytvddG189bW6M4743yaroV/qXwqvPifqnijWZfHOq+Lte1CPT7ea01E3wGnPf+JN5aa2uJbeJzHpoWSayjmPm7JJMVm/BT9lXXvi7rXxpvtDtvDPijw38JfDsms3viAQSzabq8Et3Fp1tfWMMqxyvHI9xEyNKisvmJujBJA+hvC/xE/4Jj6Z4R1DwLJ4P+ItvqVzcG/i+ME01ze65qskchmNnqWmMSsMEqfuVmtAWSWQSSq6/c/a3/gn/wDEn9geLxRqel+DvF+oaT4b8VfHK0g0u+WE297qvhfStPt2Frq9hKgl+zXUtzC7wTZiZrY4DNHuHg5Hg8fxLxTDKKklGpUqJyqytyOPNFy5PevJ8nMoptzulzatc3yXE2bTyfJ62aSpSqOMHJRirtvWy0vbW13srn898n7HPiT4WWEXxW1XRLKCTwf4pt107Ttb0uO/0rU5Ij9p8m5tpFKTRuEKPG4KsrsCKr/t/wDgf4Z/Cz9rPxVoPwLtrrQ/hhqHhfw94w8K+HXvJrq38MJ4i8PaVr8um2zzO7tb202pXEUAkYssSIpY7cn+nj/gv1cfBCL4p/DL4S/B2XTbHwf4j1zT9W8Q3/ht40trWbWkiTdG33QY4WDqDwNwFfyMftU6Zq/hjx/4U0/VPF0Pi+aX4N+D9etNctb37YjQ6p4esdQS1aQgHdZ/aTZsnO1rQqDgV9xxbQyvJOI8JlmQxlGlLDwqTU1y1FKpFys1d2a5bNX09T57g3FZpm+EedZlKMXF1afLCXNF8tSEYTT+0rRk4vTSfmedaX4stb3WbCTxAGnDXAwBIFLxoUCqQB2C/jiurFrJ4h+IOg2GlaVcanLqjLaWllY2rXF5csZFjjVIlBZiSBgY5zXzfO+28tpY3G5Yxj5cncrZBIrv/CnxK1nQ/FUHiHw9cva6hpmnTW9peW9w1tcw3Lr5YkgkUhkdCQVZeQea5amcU+Re3Wq5fVpW7+R99hZyvyy1benzPd/F/h/V9W8d6jbeFdL0/Tbnw89np/jS68QahY6Pb6LcXRuIVTE0ihm22877wdqeV85TjPoGifEE/DDTNRj+A3hbSfEviaErpusfH7X/AAqniWRmuPNCQ+F9NuY2trZ2kedUvrmJriVbeJoobfG5vd/2Mv2afGP7cXjL4S/sx/DeHStFufEXiXV1+KPxI1WeK0g1eG3hW+1GO/v9zCTT9Ot7RrtZCis5k2sGKIa9f+JH7UHw7/ZO8DTfAf4NeHfCHjb4heCPix4nj0/xXr2j79MtLddNsrXSfEbKuxbq+glk1CSzSd3SE20LNGcKkn5pxpj8yxKp1MDD26nNRVNS5IXtzTlNpNuNPZ3XLzPaT5UelGrGmqsYS5EldytrrdRS7N2e12fHFp8BPi/8Z/GCXP7Q3xXs/BNtNObzxB4r+PfjW6SCwRgJTHDaESPuCyHbaWkRKsSoRcYH0PcfsOfsO6/rljoXw/8A2/vgjFDrOkWom1LxH4c1jTdNt9QwUu4WcWYmhgSQHa8qhipztxgn8zvF/j/x38SNatJ/E2sav4h1e5ii0qytLdpLme7+dYogqLyWkdgeg3ySsTlmybc3wF+MkPgSH4pzfB7xynw2lgku4vHEWgzT+H7eGGdbaWWa4UEQoszCMvNtXewAJJFc+WKWBr08Ri3GaUeX2SXLSu7Xelptq1o+8lrrFvb57F4etjaLpUa0oSbuprlcl5JTjOOvW6fkfrJ8af8Agl38Vf2RPA3hvxZ8b4PCnxm/ZR+JMiWHhX9o39nzxVb/ABS03wa27cJrcA4dIXl8yXTZRbzlS/lyKxKt+Yn7RPwF8T/s/eMNE0zxJZ6Rq/hHxlokPib4XfEPRLmHVPCfxP0WYssWr6ZdBFLRl0kilikVJreaN4Zo0kRlGn8Of2s/jf8ACPwmnw+0PxfrN78K9Q1SXVfE/gS91K41Dw3rYnhigAntXdoMQLG5iKoGV55TubIC+/y/EXTfid8DvHHwX1PVLFPA2hq/xq+FFzq14kF18PdVV4YtX0+3dwXWw1eKSJZ4UOwXlrYXBXCTvX1OLz3CUo06+Eg/Y6KSlrytu1092lpvrZO29jzMPSzbD1lCpP2kb2aV7tP7SWyknrKMdGm7LmXvfn3cGE3GnTRafbCdHPl5to9shHIyuMEcdMdKTxtd2t9pFvjTtPtbiCUKpgs47ckOFJAKj1J79BVS9vHtX0o7U2CUqpK5KkLyP6+1VvEd609pDbkIIjMjJgfMgG1Tk+9e1KvejODejW3y0PVdrOxVvIoxPBGIECNcrEYxGFXlBuAHcA8/U1298tjo02h3CWFoQgSaYNbIBIxByGH4Vwd5IW1C0ViMPc7s9CB5pXP5V2Xjq7DrpqRlT+8jARkzjEa8j268V1+3jGNWWzXLbrsl/kYqN0/63Zl+K760vL9Zns7K2jmjU4tIhGgyRngY55xnviuXnubYafbw26oq70utsa4Kuo2Ej3IPJ9h6VDqc7yRxbjyOBz26/rgVkIRFbWpB3OY1bcvBA4OB+Oa4Z4uTr83Vpp/MUou1u1v0N6S5gKqUGN7oAeY9vIJ5/CptUuLe7u7BZIoYAZVRjBHsQq2Bkjp36+9YU+Y2QGRivnABcZwNvr9f5VFqVw32qB/uomFB28cHIIrllXbTV+xVtLm74otrC0mgisNrq0YZpUxHlw208D6Vkw3DLNbE3FwkYKmZVndAc5yAAfaqd7cm5eMBuFPBI5xyT/Woy6+bArEBGmUMMfdwaxlWvJyWnoD3Om127jjltBaSXMcZjCyp57jcSSSSAecgjmudurhjLDseVcfKxWVsYbdnv6VoayftFxZpGvAQqFACuAFyKxrlsyQSFCgY7Ru44HY/rRUnKTv0B7mkDNgYLYxx/pDjiioM+jqPbf0oqfbS/nYW8jIjkJZic5HHcFuv+NWY5N2SDjduCgnGOlUEA3uCc7WyGHBHFSQSAll2dSWA7n2Hp0rmuluOLta5atyTM/zZVVx6kjABX8gamJeORlJIPy8HlR1PHtyP0qlGyrJJgEAnK7hlj26/5604OHZhkKABjjJz2GatS0sO+ljodHmCXbDGd8RBCnls7RgZ9c0t8wfUFk5YKQV5znA6CsyycpdhlUAgZUg4HHWprqUNdoxBDK/PoM5FaKf7vkNFL3EkXrl9rQSKx4j5G7dg5PFSb2E9oHYtIDhssegPHPasppJC67jwJBtOMjv0q66yCaKUK8iBd8zKhKxgkDJ9BkgfU1ab+FFQad5vyL2qz77iA5CqvykZ3EdOgp8kqeQmJHys6hVcYYDkA59/6GszUXRniAIOVBAX0J/z+VSnIZQzlt86nuGB6j/PtVqb5bDu1N2N3WHAsIREwJMkeRzkgZ6Vz+pAPborYJjkDKeSQWwD+orX1JpfskAUHm4XO5eBwAMVBeJFLCEZVXcQWkIKEkAk/qMUTj7VOL6mlRuTb8jE/tKOBlgaSSAhQwWT90T05U9x05FfRfjweLfiL8KfDPxC8cL4XsfCHhixfwd4av8AT9W0XStc1BImKi1tdFjnW7mWJyu+QQBVXe5cncT4VPpds8DtdRtLGQFjVzyDxgnj1Pb1rsPhP8HtK+LXjjQvBr+MfBXwv03V7tYNb+I/xAv5dO8G+EbbkyXN2YY5biYgABLa1ilmmcqiIScjz3lEpVIOEkpN6apb23bskvN6dyvbTmnQcb329f69PU8m+G/h7UvFPjDQfD2mJmbWLxbK5cxvNb21uxAmnmVQT5cYO9mxxt9a9m8U6Xf/AA31jxD4C1nw1ZQa9o2tvb3+pT3M0usyKqqY1jfeIxbyKySxssYLrIpLHAA/Vb9jzxD+xB+zr4ug0HULST4k+HfEPieXwL49+L/jzRJ9Ol17Tbl4EtdSsfD9tdpc2mh2skFxcT2wme7ulaNpwoSK3r71+Jn7DX7LHxL1vQfhB+0X+1x8I/CmpeH/AAfDffAX9qH4U6LFrWjazp2qu143h3x3YRbrljpl8+owW9zdst0IljVpzBJA6+dzUMZiZ4Wm+aUV0dr2dnZtxTS0+G93a2judtLLcTHBxxNGau3a3ZtJpN2dm1drmsnaSvdJP+fj4Y/G/wAc/BzxBpHibwHLaWGq2GpQa1Y2fiHRdN8Z+HZZYo5Y9t5p97bSQ3MbLLIrQyLsKuQwbrVW6+JXiDx1r+m3/iXTdLt4FuwLs+G9OXSIoovtBnl+zWyuIQ25pCoAUDdgFQBj3v8Aao/YU+P/AOylD4L1bx3H4S8S+BPHGkDxB4V8Z/Drx5pXj3w9PazAvEl2tncSTafd+WFaW1ukjZM8FwC1fK8UsdnbM4mjhkS2LIDgsXHOMH3pzr4rBUqmA1jGWrj52Sv62S17JanBOn7StGpUXvRfVaryKXxNkjs9c15dLsdNHh7VPFV2dL1WIrf34a0ZYrq1W4M0rGJHlDDczbt6sHYHNcV4W1KSK+uLNDhWHmyMCVK8sCM/Qgn6Vl6xeadLDZT290ZdQlNxdaxALP7LBZO0pESRvuO/dGoc4C7S+3nBNZvhORjqVxI5OTbuX4yeSOld+FqVIUqUG3dK3nb+upcKi+uqcesr/wBf1ofan7OOjX3ij9oz4W6JptroF3ceIvHGmeFrb/hJpGOg6W2pKLJdSu1X5xHY+d9s3jOGtE4PQ/1U/smfHn4GfsQ/sH/tufEjw7qFr458Q+PfF938BPgl4yvLOOzudR0GAz2kmuFOWR7iGK3kG05D3AJYncT/ABtad4in0S/vNRs5bqDUYbFfsF3ZM0ctpK5ii8xpByg2s4BXncV6da+x/ib8ab66/ZY+GXwys7udLDSri71C9gjl3QXUryxCJto+7gRnPXOBXr5fmVXCVK9envCFoO7VpOUbvtt5a2s3ZtCzf2OKjHDTV05NyTs01vb8Ple61Nf9oH9rf4nfG3xVqtvJ4q17/hFf7RuIvCfhSfVZLjRfCNlvKL9nhUiMyPEFV7jG59vULgD4s1TxxpumR3MRnuSiXCRSXEcAupgzNukZUYgO5GcbiADjkc1m297Np/hvU9WViLy9kGnwSHBZFYYYoO2ArDP+1XmWpRiRYrccbgoIbkM5Ulifx6ewFfOYOjGP+zUUo06asl59/wDhzkm7x55aykdpcfF6wtdBu/DWk/D7QrnT9W2XOr6x4ouJNT8XS3agr9osryHyRaKAxCwhZUOcvvOCKei+L2naK2kM72CBbaLz0RLyybrHvdAFY5zh+p79K8llVlZUK8iTaw9eef5V6NY6WbfQERlCT38wmJK4YDaTH78YB/Gphg6ScnTWr1vdt376v5HRh/ayk0tkj9lfgV+3l458N/DWLRtXg8PeJtc8Dmw0+O/8U6aur6gmnQ3kFxp2p6cxYGK+spYIkWfnMTeW4KHB/Sv9pzRfgl8c/wBlr4Hftv8Aw98T+HNF+LGnfEbxD8EfjDpN3F9m0X7HLDqEnhbV5ZNivEWtysCzMoKyWcL/ACMhI/lo0jxDc2Nta30UmWubZtK1Ad5opRnH4MAR6EV9r/Bz43EfAP4z/CTVr557PXfDy63ZWUxLW7X2m3Alt228jdse4Uk9n9K9XI69OOKxSneLxVFwm1pepTTdGb84ySV007P1T8bOsMp+wxsLOdCpGSvvyScVUjpveDe91eKdtE18ifFjVbPUNQn8VaNo1t4esPFGmW2owWdlrU+txyXcYNpqV0JZyZ0M97b3lx5MnMfnhVLIEJ4LR9XN9pN2kzh76NC0rsf9YCw+b+ea1fGUNhcz3dppf2eOzL297HLBGVdWuLaGSSByTk+VIZE+obBIxXm6QXOlmG4DKY5f3bbfvMDxgj6c/hSqYmtiWsVU66v166ep69Kbw82l8O3yex6HaOXtRlOSoI6pjp0ro7vxbc61psBmv78anpGl6doek2TQLLYPaWkDRPvn3BoxGFiKIEYMZXyRj5uc06AyWYYbCyJvVHk2+YAOx7GqFkwUbVwCRtJB6kgDBP6VlWowqQtUV97HouTkqcb6W7eh6YumX8ek6Lc6vb27f2/byXthbrfR3OoTQrM9v9o8lM7ImkimjUsdzPDJwABn1LwT4/s/g/478J3nhW017SZLO1jbxKfEN8tzcahNKR5/lwRxRiCBRgpGfMfglpDnA8F1DX1EPhWG0W8tZtN0FtPmle7aRp5XvrucyQjA8tcTBQi55Ut1Y1lXV9cS3S3Nxcz3U291a5up2uJ5TgcMzEnA9zXNgm6DVWDs+Za9jza9RV4OMoq9vv2P2I+Kn7T+qfG34p/AhNVFlLb2niHSNDaG2OIZRFNGIzLIxJdiojXJ6A47V+avxx8YaR4qvfh3d6Pp8mnyaZ8HfDvhvWZWyY9RvrCK4t5rqPJ6OqQjIwMxscda6r4Y30s3jr4O+KUSJxH8VNJ0uCzWdZ5Q9vc2LylrfOQji5j2sww5WQA/I1fMV9dTC5iiLiUNZQ4VpftKpwzAD+7yfu9smvRxWNq5jxO8yxdRzquEU5PV2SmtDzcvw9HBYF4bDQ5YdF0XvXItVuvs1uJFP74xCOMqc4Zt36gc10/wUfSZPG+i/wBt2+lX2l6ZLceIL/TNeNwunanHYWdxetaOYQZCZzbrEqqBlpFBZVyw8612Yl7RMY+UsdvGSCR0/E1j2cpSaQHgmE4BGW6g8Htj+tZYuo51pRjtbT5o76NRU5xnLVJ7d12P2D+BH7adz8E/g74Y8AeDbFNC13T/AIe+JZZvFWiRw6drWsXniqdPtcd/c7fOeKO0toLWNUcbVU4Hztn8/wC51u28T3ereIdV1C+l8QX2tGd7WbThcWT29wJXluTdeaGWVJDGgi8tgVYtvBUKcXwzZwappQnLyCeO3WJDuJcFV2gfTK8eldf8P7DVtZ/4S/wdb6p4b0WG6sx4gtpvEAhsri+urFHNva2NwInuWnlEzqlrEVSVgu7G1WXxqMqSXspO8kpJX7yd/wA/yW9jevUqulFfYbvb5b/maur3Efgf4c6brEfkXnir4k+beJf29zG32HR4dSFnpttDKD5lpLNdaffS3DkLJ5MECrtErE+YeA/iD4x0HxmLZdSur/T2u0t9e0/Trx9Y0bU7Vpo4Zomhn8yKRW80bC6kF9nqK++tW+Dvh74vfDDxB4jOqaPaa38O7K4vNZ8B3WpxaJ4k1awur5JpLbSFZB/x63s949vKFnwreVOFEkBfO0P4R6j+zp8OPEDaj4OaGX4h6rofjjwV4t8TafDrHiK2ttKmmmhhf7DcT2FzZRTD7RLATDI9xHAZI3+zpHXlLH5ZDATp5hZTba5ZL3mm7KydrpRtttZ2Vztp4TGYnFQjgU+VRXvK9l7qb5mtm5Oyb01WtjyH4peB9U+Hvij4jaXa+H/DOq6Ro92mjtfPDBNLoiXAS4tmitDN8txGtpLG8saSIpebJ/eoa8O8I+ML7w5r2jahqlm+t6TYzy2N9prFQ17pV3FLZ39ihYFVD29zMI+CI32sBxXufxdu/Hniu3TxHqNjod74a060W7k1HwHp2zw3avIEhl1DUYFZpbK7u3VDNJerE8r7BghUC/PVxKIbG5uI1XMVsXhJxtJ2MR+vSngp0KuEVCEvaQceRvvpZ32a81o+6T0U5hSlDEPRpp3s9HrZ/wCX6HM3t+LuDT9rSDy5WjTzcF3KBlDMQMAnGfqTyar3k/2g21uVIkEiJwflxwQf0rOiVhbW4nZWkVw/ysDu3KzcHp1z+ZpiSY1KJlwT5yqMHJGAD/Uj8K+2UpKnFS7I8jm5pXZqXNwzXVtL83KArk8Aklhx/wACrptfujcJpMrElnYEjOT/AKtf6H9K4l5H+2xHDABRyewHHT8K29RnLSafEx3CNiduMAfKP8MV0us2pqX9ahBXZX1beI43UDahyzM+C+cKMdz9PQGsES5W3GTgIBz06ev4Voau7ny0/wBrayjgen+NYaMVjiDIeCrAEYIxnJrnlNe1VhVLpsuXMzGQqNynhhnjPy9v1pHcSNCxO4jBA64J6jFNk+aWPf8Axgjjgnr/AIUyVVUxAE8ckg898mspSV2hXbJp3iVo2RSNzDJxgDPOMU12HmwgAA7sjnI4I5qvIxJBHAUgbSSQB1H86dG+ZYlJyA/BBwevb9ajm0G7dDWu5BHeWT4DBQxkRzlW4xz37/pWdqkrNLD3I5UJ8uD9fxqW/cCWBlGMAk7W7k/5/Ks2+cPNGQOgy2CcLwAcVcpys4NiLQfgfKx467utFUvNjHG7px0NFY69x3JYUUPLk5ZWKgdNvB6+tMgwzZUHGCAOjU6PBM/LE+aSCBt45/nTITiYAE4UFSMnjrUJ63L0VmOGfNlX1A3Y+6Oh/wA/Sljy0uD06kN14pYmzNcZBwBgEjkADFJGwabDBl44wAR0qlbqxJRVrst27bLmXGCAhAzwB05qW4ZxcKgbBI+cnliM1URyLiUkbht5OcVIHRriLk/JHgnoSSTgU030Ho4pIsNNJ5sKO2QrgquMrj/OKmupCHhKkqCRk564x19qrXBxLHkYO3GFGAuAeaSWTzmgVcgKSvXPPcGtFKTdx+6k2WLiTe0ZKkFSAOQSOBW1KGWa2cjcr3SDj5Q3C/4VhynABByGlC9srgY61o3chEcJHO11IHQcjj+VNOzsi09G3vodFqjRtZwmPsVOGbDdScj8u1ZF2x8gsTkKPm25UqSDjI9smpdWYfY7QtuV2UEkDai855/P9Kw5FvLl4rW2jluJrq4jtoLe3jM9xdSuwVERACzMxIAAGSTgVvKcIaNXb2HKTcmrG+Ga9gjghcKzOjMWBYgdSSPw6d67zQfC2o66bLTYrJ3iiJS1gt4S13MZG+Zjjq7Zxxz29KteEPAetrreoaPq+k3VnqmkXR07WNMnj8m/0u5Rwk1vcocGOaNv3bxPh0kDIwDKwH6TfDrw54f/AGfvBWlfHLxTb2d1qlhr1vrPhfwvqFmk8niSTTpRNa2oikG14prqOFHUkb44ZQMnCt59WVfEVJUm7QjrJ+m/+SXVnTTjSUVUb1e39fidF4R+FXwJ/Z41fQPhN8S4rf4g+Pviz8MhqvirQ9c8NvoOlfCjxBb3V1NH4a/tKSYmSWaG1il/tW32wq1zFHglXryX4r+Jf2StYg0zwR8I/F/jnwxbW8gfStJ8WeGriO98N6ldwxtdRLeW0jK6m5gS2Lys6FDC6GNQWTwj42/EO5+OHjW78fT+NtY+JGt+NNMs9R1XVdV8FWfg658O6lGGWXS/s9tLIhiiXbCly7fvEWHO0javz7o+j654i8RWXhHwtoOo694n1q8Gm6boun232nUb2Y5PlJHwd2AxIOMYPpXw+IyhYrF08dXnKniIpOSpVG4OVkr2mpJtaq6jG92mraLto4mpGMowinF3T06X1V76x0VtXayad9TZ8X+GrrwZ4o8Q6NrF+97qGn3RhvL0xvbC6bGejElh8wAJJyGz3ryLW9WaRZUWTkgDahy8YPQen416N491fwvoeg6f4Q0C8bXfEkoi1Dx14surLyV0eYWyxnw5pauMsLV2nE90p2yyCNUwkW6TwiecSsqpF5METFYkL7pHPd5G7sfbgV9LhqDm1UqO/m9362S/BL5HnyxPLFxprXb/AIbcZLk+ZkEB2UMB0GBmtTwwhEk0nzID8qtjqACT/SoLa0kvLzyFB2kh5WAztXaM1tQiO1naOJiETKoo7Dt+NenGLlPm6Izw6tOM5bXN12uPssRWSFvNt52WNpskYeCMHZ2Y7OCeoHtW42v3N3oj21xI3lWUK2kEcjbgmWBP4ZBrpNMsfC9/4Ne+fV7mbxBpemi0/sdrV7aG1ubjWITG6SFykyPaC4YiNUKOp3A/Kx4S60+W1+227I2JcSwtnoC3NcXtnDnjF7v8n/wCq8HKpzPp/lf9fk9CzrjlfD+jWwwFkZ3YA8MRsGR+Z5ri5yPtCMxLDzSpCnkn5goruPEELtZaEoRmVUOW2jAJdR1/DvXE3KGKWIkEBpstnBIKlvyq8DKTjOXm/wAzOcJRgv67GDc2MjX6xbdoe6WMHsNzY6fQ16/qPkRW8KRbmZGX5iMeWAmOBXmUJZ9Xt3bnF0rAHnODn+hrur+6ZzIpQZCsSQcniNjXRTbTlfY78E408PUl1dlqc9E5/sJ9oI2Sqy47cnv+NdRoGtXej38y2krI2oWD2UqD/lrFcx7HXp7nmuXEezSGTGCXjAzgE5Ck/TrXUaNYNJrVrLIG8u2t1Y5HUgAjNedCp7OXMn3/AEOGpGM04S8v1KzacjadquqyXkaywaxDpa2Zli86QNDK7SCMuJdoKKu7YUy3Lg4VuV1DK6PbhQMtKBkDkcE5zW7Jeb9M1BTdXarda75z2oAFk/lwsFk+9u3jzGA+XAVzz2rndQndtLtUwygt5hOeCVGP616cJf7Ir9v1FpzeaRr6FOz2MYI3ZgYFmPcZUfy/WqtrK2+MKdxMi7scd+1QaI7fYWwWBUP90eueP1P51o+HrKXVNVsLKNyrXFySpOz5VVd7t8zKvCqxwWHTrS5kqbvsdineFNLdFf7bLLfWAuHd1gAig3nzCiB2YKuegGTx0GTVy8kLMsgCACSSQYGd3A5/z6Vil0F3CQM7Yy/7wFW5UnJ9Kuu7+R5h+dQCSOpOXA/9lrnjLloxT7o4bJym/L9Ueg+Adfu9H8U+G723m+zTaTr1rrlvOWxHDLaOJlkIPAIKiofiH4Zn8Ja5oulXaWaXlz8P/DmvObSUSx41TSLXVIy7D/lp5V5FvHVWyP4awNBiN09/MiNstdLnnAXAdj5MhB/z2FXfH3i6/wDFfiS1vdTvLW/fTPCeg+GLSayj8mCO30zSLKxgiI2j540hCOSOXRzk5ySk75gn2j/X5kwSUHL+t/8AhzzbXBmWGTnCKVLN/Dlj19uKhuoLW1uLG1sr6DUGmjWR54rd4FidxzHl/wC7nBOMU3U7hXcxKTjaGkzg4OScA/jXVfDnw4viHxXoFpqXn2fhzUvEdl4b1XWTAtx/ZaXj7pnUHjzEgjuJV/65HmtsROEZOo9v8iY8z2PqXwZ8B7weBrO/l1Sz0zxJr2oJceF7288RWQ8J6xbEMHtr9N/m6VNGTE5nvvLhKSRZwH3jh/HfgXxr8OPEVha+OvDOr+EtdjkN5ppvgP7O1gQTGN5tPv4WaC6iDqyNLbSuoZSN2a/cjxp8IP2DvCmveEIPD3xfvtJ0q9+Huj6N4r1LSPEaavrXjWLW7S6vpriFY1WGefST5MFzaOyxFYfLDCRlx8RftO/C7X/gVd+EvD2g3Ok+PvgBq2gx+PfCeh3GnvqHw9163vLVJHuUtTetLYaijSSQXP2GS3mWWzUlJhhz8hgZ5jicZjnKLcaE7SvGyjzNpOLV+eL5W7q9m0pcjaR7mMr4CksNgZw9nWnDS7v7Rq0m1f4WlJXj5O17Nnmnwy/aA+FXjGVLH9r/AELxP4i0HSTb6fBrfw5vLPQ/G0yvEbeFkMsLwtBbRwfMrKMHyFzhiR9C2nhr9j34i6qth8EP2m/F/wAP4E1KabwxoPxn0/7XHpsfntJZw3VxAGt5GCsPMZYYlZ9x281+SVtMLvUGtLKSGwe6vDFZ2l/dL/ZiqxJCreuQCqZVRI+MjlitW9Ss7nSbhINc0a5024njMtrM0eyG7UHb5kE6HZIucjehYZ719DTzCnF+wxdGnVUteWpG90lsmmpWt2b1PBxOTzrL2mDxFSjJdackvvjJSi9f7uvc/bTx7+x7+1L+zj8K9U/aAl+HfifXvBl9qNm3hH9pH9m3xRpPiz4SxPDjfpniC0WGeWCORGUrb3LpGHUKbd1JA/I74y+HL++0nS/iDp3hbStC8La3OdLvb7w3K39lDUUMjGzvLIZSyvmSJ5zCvlxSxtviQKrAe0fs5/tgftIfs6rr+nfCv4qaxpngXX9Gmg8a+BdY1528JeMLOON3lsrmzk3QXLyqCkcUiElyNpU4Ita34r8OfE7/AISCfwxp39iWXxQ0a6ji8IyxLFY/2/Yq13bQWkxI2vuWdbaVSWD3IhcFJpKjGUclw8IZjlVOVPl+OnfmSj3i1q7LdSV1ZatarLB1c+g1gMxqRq7ctVrlbd9YtNtQ0aaak4vVOMdL/At1hFg4IIlJ6YBBU4//AFVXh/4+1kYNjzVIxz354rR1JbRDpz21yLtLm3W5lUqUkt5PmR4XH94FdwI4KuvvVWUhbmBo143Fuw2gDkH8q9q6nqttDVpxepLbyM86MclUUjkZOCSQP0rV1J9stsWOCGLMwIzH7VjQny7iDj5X+Re4B2Enj61Pfv5ksIGeEwQcg5Hy4/z61o5pKxUVuJfMrSo+chpAck598n9az5GUtaqo2gR8j1wT2qzckEWykjG8gHOMY65/PP4VTkDCS3jPITcqlTgKQT1P41EpXdhPe5JKButwD8wb5txyffGPcn86ScbJohuOTnPfAxxQ5CTR7wwB5x0PTHP/ANb1pJ2V5oQi/MAQTnk47/lxUzbvdCS0sitM2SAW25OAcZ4wf8aICfOj577gpPTj/P50k3+sCkM/zcADpx/n86arN5gbG3gnOc9PWp1trYHqy9fECWAZY7Q3zevI6VRumJljUBlCqeDyD15/lU08haaAsCMcEnBByajn2tcRDDFsMowMHt/9f8qL7tA2t0R7f9gH3wTmio2KZP7zHPQuMiilzL+vkPmZPExAYdC0m7HUdOmP89aLXIdmYdc5AHTn1/SktsZYbWysgB/hIP8A9anQMivN1yCeoOUJPU/rU3vuNWdgiJWW5wpwcnByTxng0Qt++dcfKR94Akn/AD60RANNKCTtwwJ5yenSlgIW4kJz8oyADlh+FO9vhCz0uWFK+bKQQScYXOc8801GJueBjYuORngZoU5uJAoABQZyckntz9RSwE+edwGduDgbj+H1outEwWtia5kIMYBywXgsMhuDURIYqNoCsdxIBwxxT77AdCCMbRx/dwDx+ppoK74VBLDHOR8verW/qHvXtcmmb/VEDGXJO7gfl3q48waOJSMASqSMZDDnHNUpSGaAc5BPXnIOP84qV3AdFOcLMrgkYA6DFVfQq2l35GnrbFbWEA7gr4zkkgc8VL4b19vDmtaN4hS0sb+XQr+LV7Wz1ESNY3E0BEkIlCFWKhwjYDDO3GaztSm8y1UZO5ZjnjnocVkFt0QjVgoLYcvkhff+dZzkp3dy3Lkqcy8j6L+E3xEu9Gt9XutZu/Oi1TWv7T1G6mHn39/O4LGSSRiXdi58wliSSSetel+NfiH4j+L13ovhTRfsqxaRbz3dnb6prcNhZL5UYmnkTz5ETKojlY4z5srEKoZiFPyVYs9gssIQzR7w0RVCUkz0bb1GeDg123gLQ/F3i3XYtA8K+HfEPiXxBfqotNJ8OaVLrGp3cIJMm2FFZiqgnexXaq7i2BmvPxMl7GU+a3XXb56oKc5Xsz6t8MeGddf4y/C5/EPwyuPhP/wnnhWS10bQ9B014bfxrDeWN3aQ6okV3csWF9cxkscpGjKSEAU14e9zH4dvNf0KIavF4w1mM+HNJi0K5s7uMW87RoVa8jZpFZnjEYaAsJo5iN6DO/362/Z5+Mnwkk8HfG7xnZWHhAeHPHVrd6boV5qkd94wju7K4JiW508fvLdHNrKE84qZAjFBgZPqvjnWfgJ4Z8NfDPR9E8GXvh74ppo95e+KZNX1KD7PqOsawYZNA1G9uriMxwWFrAYpjDlAsc8oMSssc0nlZl7Slm3tatN8tSMUk9/dk03blWl2ru1t77XfVgnCphZwjNe7e/bZOy13afftpqj8mJvtSXN5bXsT29xZXT2UttInkmzaIlHiKcbSpUgg85FPtLSS4ZyvEQckswzmvtzUPCPw1+KviLwf/afxE+GPg+K78IaP4e1K68Y6PrPh1NEmsLFLW5vL270eyuTcGaWF5VIgknkW5Te24EDx7WfCfg7w3f67YC70jWbawdYtO1Lwh4xuLzT9RMgZlaEXenxzOFVfmEiR7S6gnORXqUcxoveEtO1u9urT+drdjmeHlCXLUa/G332t8r3PHrZfs7uULAAZdhy3A61BG/mXB4ySxOSBg89677RvBWueJTqs3hXQvEGp/wBjWL6zqzpp4vrPS7eEjfNNInCKpZOGHzA9O1cJM0y3dyl2I47uKZjLGgSMK3XAVeByeg6Cu+FaFVtx/Ip3jFJu/wAz1/4bT6YfCnxcivrPUp7iLStGv9JurOcR2OnTxaxbRPJeIUO+N7e5uolAKkSyxnJGQbOr2ANvbTIo2yREM5G0naxPHtz1ryLRdXutPbUbZZvJtNat47HUA4YIUSaG4jJAP8MkKckHALfWvadNkF/4dsZpbmGYyyTWghBPmWksKow3gjG2RXGCD1RvSvHxVKdLETm9nr+EV+h1xkp0YuK1Wnrq/wDNL5HaeE/h7aeNfhF8afFKz+Xqfwn8Nab4nsrUL5i30c+u6fp1yjKBnCpe+Zv6Ax89a+bPFKwW95GtsIlhYpIkaymeT5ow29iRxnf07EEdq+0/2avi3onwb+IuoxeOdMs9S+FnxQ8M3fw1+JEF5Zperp9lqCNGl+oZWw1u7+aHQbkKB1+aNRXnnxm+Ar/CfxBFYeM/7UvPDOpRtq3hjxn4XS31GLUtOuCzWN3bB2WO6jdTueNXUrg/Mp+9w4DM6WHzWeX4l250pwb2ktFJJ94tardKSezCrSdTCKpS1lHSS66O97dndfcz5Fiu0a9iIBOJxkdAME4/lXdR21y2nXWsPE5jP+jWu8blvJn+URgdTjPOPSrXgPwd4Un8SyxfEHxNqugeCltrm5g1zw34UfxF4l1ySNHNnaWFhLNFFFLcSCENJdSokMTu/wC8KrG/u/w30fSPDWtQ/ErxbF/Z/gX4ZXH9uaVourQxarP4y1mArJpunSxEeVMJpfLadR8iwRy9uvp4vH0cJQnN6volrdvRRj3bemnXcWHw9acLzVovu7NLu1e6S3u1r0ucB8UvBmn+EfiH4l8B6Y888Hh68tdJupZ123AuY7K1N6rL2KTtOmO2z61Y0DT1kuhCHjgNy62UUs5CxxGRvLV3ZiAqgnJJIGATnvVGGbUtTvdY8W+IGa517xRqlzr17LIMtJNdzNPNJjtlpG47Z9qqeJ7m4sNLiidHtjf2zXUZJw7o+5Fb/dyGx7r6CuJKbSpx15VZt99EQlzWctG9f10PJCzsJY2lYqs7kANmMk8E/Q7R+AqlfTtJDbxDshJ98/8A6v0q5PHFCZoYZlukiATz4s+TIcEtsOMlc5wT1FZE6o5UMCAYwoY5GPp+de8vdoRTOJ35mza0QlbBxtyuW5I/Dr25p0P+qDOBtXcSGAIJCk8fka0/DV0NPtjKsNvcKbeQGK5jE6cgqDtPBIzkHsRVCNnneUOBubczqF2H58D+tKaSpuTf9ep1LmUYLyJ9Tw929zKzNOyKXLsTI5Mabix7nNI4RNJ3kACQBADye5P5ZqXXrdrbV9RgdBttWS3IBOMhFzj3Fa8GnJdQWcTDbEp3BccnJAA/SuOUuWjT5nvqZRX8S3kW9Mt3tPC2sXbMVlubMQJjhlDsi4B7ZDH864/XrsXWvavOphVTOiD7PaCxhxFEkfES5CnCc88nJPJr1XWLZYPDlzbhDHueH7wIEm2SPAz7Y7V4fPIXlvpAxLPPI27qMkt1owc1KtOb/rYiacYJGQZHZ5Hbkv04Oe9dl4CuZ7DxXoVzBr3/AAjkiavFPFrSLLO2kSRgNHc7IwZMxkhl2AtkcVxZGCccZ7qD6Yrs/BmoaPBrOhRa1azm0t9cFxqN7aOv2r7NLGkZjUMCuVKBgT/fNb1dKcmlczhdyR6340+IPj3xf4gl1bxjqb6lqqhLR7qOwg0+3khigigt2WCFEhUBIY/uoCSu45Ykn0PxL8a/EWq+El8LjVd0FrEq21pdyPK1ttjDSXEa4winJwc7ty9MYNcXfabNc6VYahdWzQW+qWhktbkgrBdiN2hkaNsfwuhDDsRXK6baaXp+qxy6vOUtmdQ9wsC3E0aIQ2FRgVPIUHPbNebGqpRm5q0/zvrr67nVXhPnTk7ru/LQ1PjLq1lDdl9TTRrPx5c2NnJrWjeGdB/sLRdOlNpEru3zFftMuI7icRosfmzyBQvKLufs1a7qXinxJpPwe1VItU8FePNet9E1PQroItvp13eJLa2Ws2Ej/wDHrcWzyFyVdIZF4mBUEj0L4n/s73nijxXrXiW21XVRpGu3E2raNqqaINVvZrm8lmePTrqxSZZ03tHIY7hVKDDqwAQken/s0/Bqx0G10zWbm80vT9ct/GNpqGmSaxEF8XeIJo7W7e1t9OtC5ia1Ta8k8ZyzusSmRMhG8uGJy+vk0acZXnJJWW8ZbWS+y4vZWunY7vY49Y5+xi/d1TadnG17vSzTXxdLXvZHz3pXgpU8Ran4Znn0+5/sS+vRqFrc65aeFoJIrBZ5HRNQnYxGSRIXEYUMzs6IgdmVa81XWr3RdYhk0lmsvs08ep6VHbyvcR6dfWzxyxXMYYnDF4lZiOCR0wAB9u/tHfCX4m/s+35uPiV8PPEvw4vfipocXiPwVqssln4i8KeKNAupbhWuxFdxSSwyzmK08l4ZoWRYZNqESDb8cAW/2l9QaSyuhbIZFuIbM2rA4Y7XUqOeB6jDDnqB30VUoxjDEL37WkmuvVW/T8BY2FKbvSas3dPuujXr9zR5Tql89/qeo3s0ccUt7qc9/LDCgWOJ5nLsq46KCxwAAAB0qm0xFzCCV2OGQZGMcD+maikkeWeWSTh5Z3diOuSc9Pxpr5863XJBYNt9wcCvepLkpxS2PGlrJm3uH2qBDggTbRhTgfMR/KnX8iNcK0QJUM2WK4zwP61FLlJbX0MjfNnIxvP8uajuW8y6+7gYxgHIGAK2TVrlK7RJM5Z7WOQgbWJYrwTkZ/pTL50F6NoGzZuOBz0we3tzUN0SZI12/MDjnp0/nUMqkXMJzjEfAJwMjPFS31RK7k1y4M8TKAq8FgBx1x0/z0plyrC8iUYDEEY7dO9EvzSrnjMZ7YJOB/XvSRN508LjliOR1OQKJPTQd2n5kcwK3AXB5PpjOehqNlDyKV6rnHBGPx/CrVwQ14nOAYwT16YH+frVeZwJ0GCAqELhcH8aluzvcHd3GyD99BlsgdFPJwT2qCZgblQCMBWKEHBbvU2QJ0xuOMHg85zx+XFVrg5uDsDlthDbzkAe3t/hS15RPuTZbtt/75zRUWQOCASOvyY/rRVcy7jS8yS1PDZIJMhyccEDA/CnwhXaTIwpOMgHeuT61DbKCHXk7XIJx8o61PbqAfmYqfO/AdKhqw0noJbqRJJgk4VgM8HrTVx5zls7AuTxg5qSNC0053dGOB1znnk4poXEkmOQ3IP15wKrsJruSxnbI7DOwgDBOccVMpX7QSGCDyipwc+uP5iqkbN5pwSduO/TGOvr361Iv+vYkhvlAAB5XPt+X5UJ2dnsUl0H3CsGQsSwYbgeWIx2x65qRVPmQ8AtghSDkk9RxUN0R5iYH3cZyemc/lTl3ebbNkY27skZJPNO3vaiiixNtSRAflz94jnOaSd1JQqX3bug6jkClvMeZDgEEr95WyD0PFVWOJIWIBO/PPy5x1zTu0htq/L0L15IrwqGxlXGQRw3ynnP41nlSgJBB3nGM5Hbj/69TXzfIpXjcRnPrgj9cj8qrOTty2B+8HPpzwaiytqU37x67otlbz2VtMg3mOFUeRuASMAhj9a6zRTBpOoWeqx3Gr2dxZuTFc6BrD6LqEJLDJ81cE5Bb5Ay5OMsBXE6Hr9hb6TbaZcWcAkt5XmN+pcT3G/BKP8ANtwMfLgA8nk8U99YgmZt0yRxliywqcqnJAH1wf0rw60Ki0T0f3np06MZJN72P1c/Z9+Lnwt1HwX8U/hpoOjy6d4++J3h/SvA3hLxJ8TbyK+1S31mbXtO1Oe5F6JDKsUlpplzapFaoN7X7whk85pztePf2HfDXxAsLL4qfC/4u6RfaX49vtWtNG8P+PtdsNd+IOsXWgwWCXlze/Y3+z2iahNdeZaWfzyQwGNZHY7Wb8mLPxReaNdw3ukXUtpdwqyW95BO0FzAHUrI0cqkMhIJXcpBwxGeayra8som80JdxTrISrw3jW6oW4ZlCkBTgKMjnCjniuaUcQ8AsHSlapG/JOUeeUby5mm3Jc0W3K63fu62gkOWGj7f2jjdO10nb/PU/Q7wH/wT4+Lnjaym8Xa/4v8Ag38AfhsIpr2HxL8ZPilpngu6uLaGNWM1tpksx1GZT0RY4SzcYB4Neraf8JP+CfPwbspdX8WfGbVP2j/HkMpGifD3wFoN7pHg6aQjy3Gr65eRw7UG1XU2yyFvNIG3GT+bHifxzq3xE1h/EfjXxdr+u649vBZfbdUvGneKC1hS2tYIsghI4Yo4o0RcBVQACs+4la6MNxPfXl99ngSBGVYQEijQJGmFQHAUAbjk8ZJzXztXKczx7vmWYzhC/wDDoxVNW7SqNSqS7OUHTfZRubqNKm1Klh+Z95O6+SVkvm2fslfftbeGPg1+zX+1PqfgnwP4b8BX3xr8DWfwH+GHg/wfpNnqemfDvSrrU7HVdWu7m7m/fPdXdrpskEl8N07NOqqUQ4H89M0xuby4n3MWkfzWYsWbd3bPfJBJNe7eLoLmDwRaiC4vYrfXtWeRdON2Xt5xbeWqMyZxkvIwHT/V/l4OI2KlkUYAHCj5unX9a/QMLzUstwuXQio06EOWK1u+aTm5SbbblJvVttu122zwZ0VTxFWsviqSu/klFJW0SVnZKy1ZpWrNNGFZiSWKM/dsAAZ/A/pXc6LqjW26FpiUQ4dXOS46BsfT0964CxchTn+Fy3pg9K0fMC3O6JgNsYyTyPft7U69KNekk9zqw9d0Zcz1T3PZrXUra6iNtdMjIybHDcrMvY/y9DXqmmeKPGnw9Sw8Oak8fibwi9jHeaX8PvHVvLrOjJbTkXUculSq4ktVk+Yhrd1GHfIzXzFb6ljCyyBGByuMHp0P0J/lXXS+K7q7sbCF5ISNL3rYzxoPPVXOfLaTqUBztB4G444rx6uBo1aMqGKi327X/NPs1Zo9BK9WFfCNLv8A8N69Gtfke4wfGDwpcSeI4ta+EnhfU4P7QgPg/RDqs1lpXgwJb2u6ITQss9zHIFIdbli26RnDbtwrlddXxd4utrXxZ4oC/wDCN6Rdf2domlaLY/YfB2iSMpdYYQPkaYqNzFi0jAAscYrxjTb83V1qTXRIR70SDeModqRogBx6IBgcYC16H4k+Jmua14a8N+C5rlYfC/hFbl9F0qNNltHNeOr3dy+PvyzeXEpdsnbEijAFceFyzC4acppPnskruUraJaczfLdLVrWT1d22zoq1K2IgnJrkvrsr636JX1tZPRLbYqX2uRB2SIjbFkMqklR6Dd9ew96848Q6vNfySieVpD5YUYO7YqACNB6AYPA9KpX+rIiskWWkx8wBxsB9fzrMcZjJ3AuVLFmGSTXtYPCOC5pbb+p5uKrU43hT1ZOMG0crkZTPoVyDxWOrbyACDuO1QBlskgVdnvB9nNvGo3Y2ljkgcHOKisYmGyQAhgVKgjkdOTXoT99pHBG97nS2yeXbrGAceQRtxkNwc4/E19keAvg9Hptjpe34QfEf4hWHxH0bf4M8ez+F77+xfFWo2U5R7PwvBbxlrhGuGhhmMridY1kHlRSlAPjtXT7MSWAJTYTy+0EZ6cZ/nX1j8OP2lP2hfhJ8PtC8K+APj98S/APhKLWbnxJpvhLw14nksLPSdRYQxzanYorE2k06xQh5YhG8htwSSVBpTWEdOVPGuSg1vC17prv0tf526XOtxqS5fZLbur6fenpuv6a9M+LH7KHin4GfDnVdc+Peg6P4T+LHxGuoNV8N/D272y+K/Buly7byLV7q1s7oPYfankjsls9RtfMC+a5WLCM3yZY2P2eNcqB5cWcyn5VbA/P603W/GV9r2rajr+s6pquv+IdXne61PxBreoTaxrmoyOxd5J7mVi7szEksx6knFY0nie5S3uLdAh+0rseWRRJcKgP3UPRc98DJ9a86vVhiKq9nHlpxVkt36t6XbfWyS2S0N/YtpKOnm936r9NbdzYu7mw1Cy1q1vJMyQaM82lyo7wqbpZoCvy45GwSqFbAOc9hXiJe3KtAIDHcxs3nSBy0c4JYhiOzDIHHBrqnvW3bs8hd5Abczd8n2+lc0RHJdzSowYMQGGCFBHU1eDhJTb6GGKjCNowephgAkjHJblec8epqNGeOeNwM7SAB1b6fpVuZVSWU4AQn0zzVaEBpwGH4ZOP89PyrttfQ4tW0z2fRvEUtxY2lo87NbwO8lvE5LRQmQKJQF7biq5x1IFdZp9xpKzrLqmlxanpk7wLqkcCrHrAtkmSSeOxuGDC3mdU2edsbCseCMqfBLa9mtZnO4lOF2qMEdOQPXp9a7Gx1qRFDxuG5+ZTznoDXlV6FSjU54nqqdLE0bSXvf5f10/yP2x/ZS+Enx2/bM+Herx/Du6+DVlqfwt8Yb/DniP4n/E7QPDvxP8ZwNZzywaNplnqtzGNRa2RQZrmKIMxWBWy/Xjof2J/jNr8ml+N/ilrkPw70W08XS+ArDx3rFxFa6BBqMUcN9a28NyrCNVjWQuQSiojq2eMV+YNp4tCapY6zot1P4YutPniuNPt7G8kltLB4irgokhYsC4LtuJJLHPHFbeqfEPxd4rtbrSfEPxN1qXR7i9bVbzTri8axsr2d8qXaNPkY/M3G3gE4rixGAy6WC9ll1H2OKb/irlvrNN2i4O1o8yir2Td7NKxyqGZU8Tz1qzlQ/k5dNmlZqSe/K25KTaVly6H27+3f+0j4q+KfjzU4Jvi9o3x6vrrU7Wxufixp1m+iSXjafpsVrcWDaA6LbxWZWaMRTpEI5DZt5YXDivzd8UatY2qT2dhZ22neaqvLZ2csssEJCqrrGZHd/mYFiGY4LkDAAFa+o6/4a0KxntdAjbU9QuoxFNqdxbm3tNOyQzNArHdJJ2Ej7VALYXJBHkd1cNcXG5ju3AtuLZZjnBY/pXRl+XSoQUKk5Tk9ZzlZynLrKTSSu97RSSua18VUqy9rU3WkV2XSy/4BTYMssalmOQXIHXJx/jSEB7u2XOECHvk8Hj+lLKf38ZCZBixwdpGKjX93dQuAcAfKW+vb8c/lXurTToedqaU+Y7qI8FVbcmeAMHn8smmsWNwzZ5D/AHs444x/M02di054JUqxGMsRzzTcZnVsnJGOD3HT8eavew3LWyHzN+9Vurbu+ecYx9OlMufmni53cbQCe/UfzpJiDKFUEjcQRk8DPekuQiygggkrkkMSOMD+lS7LYHd3HHmSPIyVTkDkg02FdlyFBIKFiBkg+oP60K6iZQFOCCQQMn3pRkXbsQRuTIC9c4xk/pSteILdMgYs9yBuywbGCdh9eP8AD2pjB/OALfOowBggnOMA/wCe9BP+lA5PIbg8knPY1Ez/AL8tuZW54Pf/ADzSV0HqWo1IuMt90LjPIP41E677iTYXwqdAO5606MkSsMLygyoHy4pI3ijuzvZ0RjsZkYbhxx1OPz9aaWtkLR6jjDgkYU4OOSSf50VfEMJAImcg8g7F5/Wir9lMdr9CnbIkYlLnDEkoR9Ox/GmW6sVkY/3yVB6ev+FdNbalaqzxtoGhyhs/NJBOGXIzwRKKZA1pLcoraZYBHcI6IJo1bgckiTOfxr2auQ16ShzTXvbWv+Ohkqt2/IwbeN83C4CttLBgeH4/+vRArrM6lRxxjqo4wCP8K7mGx0t1XOl2wLkqSs9yCAOw/e/5zRFpenySZ+zeXuyCI7iUDjGOC5pTyPE04qfPHX1/yJVePNy9ThYwfNk3KxAHBxyOuDjvTGQidSoYgAKRnHQ9QP8APWuyn0uzVvljZednEjHIBx60qaLZ8EGYEDPEnck89K4Z4GcG02rr+uxop8yVv62OPnV/MDODtbHQZ5A9KlJJNvsQ7Yw23CnBGeuf0rrG0u3yVDzADnO8E8/UVUmsY4kRklnBw3G5SOATjp7VMsM46tjv2OfkLNNGrZADZ+bPHTtTJgTKgXB+YFccj159O9X5QQ+7czHftG4A4HtxTZCIpYnVU3CUDlcg5z1rP2Lb3K5ylqETJIiI38eCpOV5Haq8udoLAffAz6e9bM073G6SRUDJtKlV29wP61AwV4HkKLuBA6ZHJFL2Gl7i5rtlSd2jTKPjdGuNp4zkf5/CoJ7y7ttuxkdv4t3JP4fjWqyIVRSikbvT2pbm3h2J+7UbiFPHX3+tDwqno0ilUmmlF2Mka1KBloSDgZXd+PHHSp01tym+SFipPUMDjGemfx61be3h8iTMattjyCRz6VONNszZh/KAYnOQSOx7fhWMsArN6GqxVWOjloVI9cRhu2yrgc5X2781o2/idkYSwPcIMFcKpHABGD7Vnw2FuIZSAwKgkENzweKs2VnC9vI7byxJ/i4HJHSsXgKbaTLWNxCSknqXdW8YXWswLA1v9nhggWzii8wyxADBd/mPBZiWIHGWPbFcxHIBvPbGOepx/wDrresdKtZd+8ynMxH38YGCeOPakh022KzkhyUYAZbqNuea3jh2nyrqYSnOdnN3KllAJFD45b5sBiucnP41p29kJb4JgIzZIUjBwAuP61JbRLFLhCwBUDHBAz6cVfiX/TFfcwZGKgjGSCBnNaqCSWhUJRslYzrqwaC8RC0Z3QjjHAyzc02406eK/thHIVITzAFHysR/CVPB/GtC8XOoL8zfKqoOegz/APXqe5UjU7L53P7knk+5pumtU9jS6u15o568ttSjeOMXahXYkrGoTB5/+tSyWFzIgLspO1UAMhx8vX+XWtq9Aa9tAQMEjPbPSm3ZMW4ocFRuHfHNKlThGV0iWnJSs3ZHOPYzhXGwnjbuLdDx+fetKWxmjjG7aNqAD5s4zkZqy0jyJhjwIieBjJOadcyO0eC3HlA47cmtJU4p2WxEIppmZFZwRxSOx3y4yDIeATngCpWDLAsgUv8AJkqASSO34/4VrzWsKWsLAEmRCzZPTBGMU/yY1SNcEgbuCfQnmudUnzJGt4xVraWMQuWtJAxbhCQmMHO3qfp0xVvQ4Zb5b+zjEkl3Lpc01iwJaUSW4+0EIAerRxyrjvu9cVGyhoHJ6hGAPcfKeal0e8nsb21vLZhHcWUiXUD4ztZCWGR3BxgjuKuiqft4xqK8b6+j3t52/Emcmn7rtp/kY8U99KEYzSEuM4zgd+4qq6Xkyb5rmby2y3lqfLBI6jPrwK6PWraGw1/XLK1Ty7e01O4ggj6iNVmZFH4AAfhVOIeZashJC78/KcEUqlCNKcoSSum/wIUnNLXpcwrYOZSVkZTkruYlWHTPvVi1wzS/Kcg/P0GQAKZ5SrI+C3zNgnOTUlsgLP8AM3JYnn0ArJvTUlRb0KxUSPKCTjcB6gfhVdLZ1ndivy4G3ruPTNbFlDH+++XJL43E5PXFOf8A17DtuHH5iqjG6uJJJczMxY23SfKR84LdyAOlIk0kMzbTlepTkZ6c1tWyK0l0pHRC2QOc/N/hVVoYxcOAOh69+nWhxu+VlpNWa3IY766MpjWESkZLbWwcY64xV6xulN/AmpQTPZpKr3sNpJ5N08e751jdgVViMgEgjPapdOiU3cwOcADHtjP+FWdMAkvrsyKr+XHxuGQccc1MKFPm2RTq1Xo5PsZFwTNe3SwiaO3DE20Fw4klVCx2qzAAMwGASAMkdB0qtIhEqKVORCOcYPUjt/nmtRwBe4AAwseOOOmelPZQ91tYAhowpPQgZPQ1fLa/9dTPlvHmZiSqXeMqCm2Pndwf88U64KboQoYbYxkZySST/jWg0Sm8MZyVEO7k5OduarNGr3DI2SvknHtwOlUlaN+5LersDAibDZU7QRnk9s04YN1gMBhN6tj5R9KEXzL1Q5JHkqSBxnPJpkzFb4rnICYyeuOlJKxTa0YyQkzkAsSVOccZJI5pszZmAHVUwT90A+n+fSkZibgHgZUtgdBSTyMk+Fxgnbzz2pNJLVC21EVts8eCfmXAIPTpT5ZCblmOFwg465qLo3mDhkTA9KbGxYuxOSUBP49v8+lJWtqJytsKpL3Kg8Yj6gZJ68ioJCRM+DgcZ4J3elWbVi93IzckLj9cVDIzLdnB9OMDH+eKT92wrWXMOhYiQp6p6YHB7n/PSqdywYyMDwGUYHRu+fyqckmRzkjKY4OB1xVJz85TAx5g+vAqefWw+lxRc3GBgjGOPnI/pRVcyPk/MetFPTuP3f6/4c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Мои документы\Бюджет 2022-2024 года Проект\Фото ремонты и меропр\Ветер перемен 202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3286116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64291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Планируемые результаты: 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-31" y="642919"/>
          <a:ext cx="9144032" cy="6789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383"/>
                <a:gridCol w="3560392"/>
                <a:gridCol w="571504"/>
                <a:gridCol w="857256"/>
                <a:gridCol w="965164"/>
                <a:gridCol w="928694"/>
                <a:gridCol w="785818"/>
                <a:gridCol w="785821"/>
              </a:tblGrid>
              <a:tr h="461561">
                <a:tc rowSpan="2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подпрограммы, наименование показателя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13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Значение показателей (индикаторов)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1642">
                <a:tc gridSpan="8"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№ 1: «Система образования в сфере культуры и искусства»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541"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1.1.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just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Сохранение сети учреждений дополнительного образования сферы культуры и искусства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  <a:tr h="327035"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  <a:endParaRPr lang="ru-RU" sz="13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just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Сохранение контингента учащихся</a:t>
                      </a:r>
                      <a:endParaRPr lang="ru-RU" sz="13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3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6298"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педагогических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работников образовательных учреждений дополнительного образования (к средней заработной плате учителей) 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30382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30760,0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33100,0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352">
                <a:tc gridSpan="8"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№ 2:«Библиотеки»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7541"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2.1.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just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Количество выданных экземпляров библиотечного фонда пользователям </a:t>
                      </a:r>
                      <a:endParaRPr lang="ru-RU" sz="13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экз.</a:t>
                      </a:r>
                      <a:endParaRPr lang="ru-RU" sz="13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293016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293026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293036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293046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293050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1242"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2.2.</a:t>
                      </a:r>
                      <a:endParaRPr lang="ru-RU" sz="13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just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Численность библиотечного фонда</a:t>
                      </a:r>
                      <a:endParaRPr lang="ru-RU" sz="13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202208</a:t>
                      </a:r>
                    </a:p>
                  </a:txBody>
                  <a:tcPr marL="68580" marR="68580" marT="0" marB="0" anchor="ctr"/>
                </a:tc>
              </a:tr>
              <a:tr h="491242"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2.3</a:t>
                      </a:r>
                      <a:endParaRPr lang="ru-RU" sz="13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работники учреждений культуры (к среднему доходу от трудовой деятельности) </a:t>
                      </a:r>
                      <a:endParaRPr lang="ru-RU" sz="12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28955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30221,0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32522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32522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32522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9993">
                <a:tc gridSpan="8"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№ 3:«Культурно –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досуговые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учреждения»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1242"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3.1.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just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Доля мероприятий для детей до 14 лет включительно в общем числе культурно-досуговых мероприятий</a:t>
                      </a:r>
                      <a:endParaRPr lang="ru-RU" sz="13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34,3</a:t>
                      </a:r>
                    </a:p>
                  </a:txBody>
                  <a:tcPr marL="68580" marR="68580" marT="0" marB="0" anchor="ctr"/>
                </a:tc>
              </a:tr>
              <a:tr h="491242"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3.2.</a:t>
                      </a:r>
                      <a:endParaRPr lang="ru-RU" sz="13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just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Рост численности участников клубных формирований по сравнению с предыдущим годом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3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2123</a:t>
                      </a:r>
                    </a:p>
                  </a:txBody>
                  <a:tcPr marL="68580" marR="68580" marT="0" marB="0" anchor="ctr"/>
                </a:tc>
              </a:tr>
              <a:tr h="491242"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3.3</a:t>
                      </a:r>
                      <a:endParaRPr lang="ru-RU" sz="13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работники учреждений культуры (к среднему доходу от трудовой деятельности) 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25420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28740,0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29565,0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29565,0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29565,0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«Обеспечение жильем молодых семей 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pic>
        <p:nvPicPr>
          <p:cNvPr id="4" name="Picture 2" descr="https://cdn.promdevelop.ru/wp-content/uploads/kredit-pod-materinskij-kapital-na-pokupku-zhi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500562" cy="4929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00562" y="1357298"/>
            <a:ext cx="4643438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Цели программы: </a:t>
            </a:r>
          </a:p>
          <a:p>
            <a:pPr algn="ctr"/>
            <a:r>
              <a:rPr lang="ru-RU" dirty="0" smtClean="0"/>
              <a:t>- государственная поддержка решений жилищной проблемы молодых семей, признанных в установленном порядке нуждающимися в улучшении жилищных условий  </a:t>
            </a:r>
            <a:endParaRPr lang="ru-RU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Финансирование муниципальной программы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(тыс.руб.)</a:t>
            </a:r>
            <a:endParaRPr lang="ru-RU" sz="1800" dirty="0"/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ph type="chart" idx="1"/>
          </p:nvPr>
        </p:nvGraphicFramePr>
        <p:xfrm>
          <a:off x="500063" y="1000125"/>
          <a:ext cx="82296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25"/>
                <a:gridCol w="928694"/>
                <a:gridCol w="928694"/>
                <a:gridCol w="1271587"/>
                <a:gridCol w="1371600"/>
                <a:gridCol w="1371600"/>
              </a:tblGrid>
              <a:tr h="2914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2020 год</a:t>
                      </a:r>
                      <a:r>
                        <a:rPr lang="ru-RU" sz="1400" baseline="0" dirty="0" smtClean="0"/>
                        <a:t> (отчет)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2021год (оценка)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146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1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МП "Обеспечение жильем молодых семей"</a:t>
                      </a: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https://www.ryazagro.ru/upload/iblock/513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4500594" cy="4286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2571744"/>
            <a:ext cx="42862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Планируемые результаты:</a:t>
            </a:r>
          </a:p>
          <a:p>
            <a:pPr algn="ctr">
              <a:buFontTx/>
              <a:buChar char="-"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 период реализации программы обеспечить жильем более 15 молодых семей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Основные понятия и определения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sp>
        <p:nvSpPr>
          <p:cNvPr id="2050" name="Скругленный прямоугольник 16"/>
          <p:cNvSpPr>
            <a:spLocks/>
          </p:cNvSpPr>
          <p:nvPr/>
        </p:nvSpPr>
        <p:spPr bwMode="auto">
          <a:xfrm>
            <a:off x="0" y="642918"/>
            <a:ext cx="8858312" cy="6000768"/>
          </a:xfrm>
          <a:prstGeom prst="roundRect">
            <a:avLst>
              <a:gd name="adj" fmla="val 16667"/>
            </a:avLst>
          </a:prstGeom>
          <a:solidFill>
            <a:srgbClr val="DEEAF6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7158" y="714356"/>
            <a:ext cx="85725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свод бюджетов бюджетной системы Российской       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ru-RU" sz="1400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бюджета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поступающие в бюджет денежные средства, за исключением средств,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соответствии с Бюджетным Кодексом источниками финансирования дефицита бюджета.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бюджета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Скругленный прямоугольник 1030"/>
          <p:cNvSpPr>
            <a:spLocks/>
          </p:cNvSpPr>
          <p:nvPr/>
        </p:nvSpPr>
        <p:spPr bwMode="auto">
          <a:xfrm>
            <a:off x="142844" y="2857497"/>
            <a:ext cx="8786874" cy="4000503"/>
          </a:xfrm>
          <a:prstGeom prst="roundRect">
            <a:avLst>
              <a:gd name="adj" fmla="val 16667"/>
            </a:avLst>
          </a:prstGeom>
          <a:solidFill>
            <a:srgbClr val="DEEAF6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28596" y="457201"/>
            <a:ext cx="842936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Межбюджетные отношения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взаимоотношения между публично-правовыми образованиями по вопросам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регулирования бюджетных правоотношений, организации и осуществления бюджетного процесса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Рисунок 2" descr="18da736fac7e01340463a3e37bdf69d2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857496"/>
            <a:ext cx="3286148" cy="1724022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42844" y="457200"/>
            <a:ext cx="15931003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Межбюджетные трансферты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средства, предоставляемые одним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бюджетом бюджетной системы Российской Федерации другому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бюджету бюджетной системы Российской Федерации.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Дотации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межбюджетные трансферты, предоставляемые на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безвозмездной и безвозвратной основе без устано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ления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направлений и (или) условий их использования.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Субсидия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межбюджетный трансферт, предоставляемый в целях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софинансирования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расходных обязательств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нижестоящего бюджета.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Субвенция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целевые средства, предоставляемые безвозмездно и безвозвратно из областного бюджета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бюджетам районов и поселений на исполнение переданных им государственных полномочий.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Текущий финансовый год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котором осуществляется исполнение бюджета, составление 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рассмотрение проекта бюджета на очередной финансовый год.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Очередной финансовый год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следующий за текущим финансовым годом.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Плановый период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два финансовых года, следующие за очередным финансовым годом.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Отчетный финансовый год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предшествующий текущему финансовому году.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иаграмма 2"/>
          <p:cNvSpPr>
            <a:spLocks noGrp="1"/>
          </p:cNvSpPr>
          <p:nvPr>
            <p:ph type="title"/>
          </p:nvPr>
        </p:nvSpPr>
        <p:spPr>
          <a:xfrm>
            <a:off x="2285984" y="-142900"/>
            <a:ext cx="7072362" cy="6786610"/>
          </a:xfrm>
        </p:spPr>
        <p:txBody>
          <a:bodyPr>
            <a:normAutofit fontScale="90000"/>
          </a:bodyPr>
          <a:lstStyle/>
          <a:p>
            <a:pPr marL="182563" indent="-1588" algn="l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Наименование:</a:t>
            </a:r>
            <a:r>
              <a:rPr lang="ru-RU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Капитальный ремонт образовательных учреждений                                                                                                                                   Федоровского муниципального района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Объем финансирования: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2020 год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- 4023,4 тыс.руб.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Результат- 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2020 году проведен капитальный    ремонт  кровли: МОУ СОШ п. Солнечный в  размере 1862,8 тыс.руб.; МОУ СОШ с </a:t>
            </a:r>
            <a:r>
              <a:rPr lang="ru-RU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Мунино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размере 2160,6 тыс.руб.; МОУ СОШ с </a:t>
            </a:r>
            <a:r>
              <a:rPr lang="ru-RU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Мунино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размере 2160,6 тыс.руб.</a:t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Планируемый объем финансирования: на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2022 год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1897,3 тыс.руб.</a:t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Ожидаемый результат-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2022 году планируется произвести ремонт МОУ СОШ №1 р.п. Мокроус   на сумму 197,3 тыс.руб., капитальный ремонт МОУ СОШ </a:t>
            </a:r>
            <a:r>
              <a:rPr lang="ru-RU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с.Еруслан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сумму 1700,0 тыс.руб.</a:t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Наименование: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Открытие центров цифрового и гуманитарного профилей </a:t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«Точка роста» в рамках национального проекта «Современная школа</a:t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Объем финансирования: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2020 год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1117,1 тыс.руб.</a:t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 ремонт класса в МОУ СОШ №1 р.п. Мокроус, приведено</a:t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его техническое состояние  в соответствие с нормативными требованиями   </a:t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безопасности, санитарными, противопожарными нормами, проведено </a:t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обновление материально- технической базы для формирования у обучающихся</a:t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современных технологических навыков, внедрение новых методов обучения и   воспитания, творческой самореализации детей, педагогов, родительской общественности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финансирования: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2021 год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3137,4 тыс.руб.</a:t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Результат: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 ремонт классов химии и физики: в МОУ СОШ №1 </a:t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р.п.Мокроус на сумму 1950,6 </a:t>
            </a:r>
            <a:r>
              <a:rPr lang="ru-RU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МОУ СОШ </a:t>
            </a:r>
            <a:r>
              <a:rPr lang="ru-RU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с.Еруслан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сумму 1186,8 тыс.руб., приведено их техническое состояние   в соответствие с нормативными требованиями  безопасности, санитарными, противопожарными, нормами,</a:t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проведено обновление материально-технической       базы для формирования  у обучающихся современных технологических навыков, внедрение новых методов обучения и воспитания, творческой </a:t>
            </a:r>
            <a:r>
              <a:rPr lang="ru-RU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самореализаци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детей, педагогов, </a:t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родительской общественности.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0"/>
            <a:ext cx="428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Социально-значимые проекты</a:t>
            </a:r>
            <a:endParaRPr lang="ru-RU" dirty="0"/>
          </a:p>
        </p:txBody>
      </p:sp>
      <p:pic>
        <p:nvPicPr>
          <p:cNvPr id="2051" name="Picture 3" descr="D:\Мои документы\Бюджет 2022-2024 года Проект\Фото ремонты и меропр\точка роста СОШ №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16326" y="-13001740"/>
            <a:ext cx="5572164" cy="9072000"/>
          </a:xfrm>
          <a:prstGeom prst="rect">
            <a:avLst/>
          </a:prstGeom>
          <a:noFill/>
        </p:spPr>
      </p:pic>
      <p:pic>
        <p:nvPicPr>
          <p:cNvPr id="2052" name="Picture 4" descr="D:\Мои документы\Бюджет 2022-2024 года Проект\Фото ремонты и меропр\точка роста СОШ №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573648" y="-13030200"/>
            <a:ext cx="9295024" cy="7571232"/>
          </a:xfrm>
          <a:prstGeom prst="rect">
            <a:avLst/>
          </a:prstGeom>
          <a:noFill/>
        </p:spPr>
      </p:pic>
      <p:pic>
        <p:nvPicPr>
          <p:cNvPr id="2054" name="Picture 6" descr="D:\Мои документы\Бюджет 2022-2024 года Проект\Фото ремонты и меропр\Солнечный крыша\IMG-9fe1f02422cb47ef105ebb972ce0164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2428860" cy="2000264"/>
          </a:xfrm>
          <a:prstGeom prst="rect">
            <a:avLst/>
          </a:prstGeom>
          <a:noFill/>
        </p:spPr>
      </p:pic>
      <p:pic>
        <p:nvPicPr>
          <p:cNvPr id="2056" name="Picture 8" descr="D:\Мои документы\Бюджет 2022-2024 года Проект\Фото ремонты и меропр\СОШ 2\Т.Р. корпус2 (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14620"/>
            <a:ext cx="2428860" cy="414338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500174"/>
            <a:ext cx="4786314" cy="4572032"/>
          </a:xfrm>
        </p:spPr>
        <p:txBody>
          <a:bodyPr>
            <a:normAutofit fontScale="90000"/>
          </a:bodyPr>
          <a:lstStyle/>
          <a:p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финансирования: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2022 год – 1568,7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жидаемый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 2022 году планируется  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произвести ремонт класса в МОУ ООШ с. Калуга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создание и обеспечение функционирования центров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технологической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направленностей, оснащение материально-технической 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базой, приобретение оборудования (ноутбуки, МФУ, виртуальный с3-Д модуль, экран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настенно-потолочный бренд-бук)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финансирования: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2023 год – 1568,7 тыс.руб.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Ожидаемый результат: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2023 году планируется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произвести ремонт  класса в МОУ ООШ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с.Мунино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создание и обеспечение функционирования центров 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образования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технологической 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направленностей, оснащение материально-технической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базой, приобретение оборудования 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(ноутбуки, МФУ, виртуальный с3-Д модуль, экран настенно-потолочный бренд-бук)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финансирования: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2024 год – 1568,7 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Ожидаемый результат: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2024 году планируется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произвести ремонт  класса в МОУ ООШ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с.Морцы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создание и обеспечение функционирования центров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образования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технологической 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направленностей, оснащение материально-технической 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базой, приобретение оборудования 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(ноутбуки, МФУ, виртуальный с3-Д модуль, экран 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настенно-потолочный бренд-бук) 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i="1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85720" y="3071810"/>
            <a:ext cx="3857652" cy="4525963"/>
          </a:xfrm>
        </p:spPr>
      </p:sp>
      <p:pic>
        <p:nvPicPr>
          <p:cNvPr id="5" name="Picture 7" descr="D:\Мои документы\Бюджет 2022-2024 года Проект\Фото ремонты и меропр\Т.Р. СОШ №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иаграмма 2"/>
          <p:cNvSpPr>
            <a:spLocks noGrp="1"/>
          </p:cNvSpPr>
          <p:nvPr>
            <p:ph type="title"/>
          </p:nvPr>
        </p:nvSpPr>
        <p:spPr>
          <a:xfrm>
            <a:off x="2428860" y="0"/>
            <a:ext cx="6715140" cy="6643710"/>
          </a:xfrm>
        </p:spPr>
        <p:txBody>
          <a:bodyPr>
            <a:normAutofit fontScale="90000"/>
          </a:bodyPr>
          <a:lstStyle/>
          <a:p>
            <a:pPr marL="182563" indent="-1588" algn="l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Наименование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Капитальный ремонт дошкольных образовательных организаций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Объем финансирования: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2020 год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1124,8 тыс.руб.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Результат-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Капитальный ремонт здания  МДОУ«Тополек»  р.п. Мокроус .</a:t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финансирования: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2021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408,2  тыс.руб..</a:t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Ожидаемый результат-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2021 году планируется произвести ремонт системы отопления в МДОУ с </a:t>
            </a:r>
            <a:r>
              <a:rPr lang="ru-RU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Еруслан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сумму 58,2 тыс.руб.;</a:t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МДОУ «Ромашка» р.п. Мокроус - ремонт электропроводки  на сумму 350,0 тыс.руб. </a:t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Планируемый объем финансирования: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год -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1545,5 тыс.руб.</a:t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Ожидаемый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планируется произвести ремонт в МДОУ   «Ромашка» р.п. Мокроус  - внутренние отделочные работы в сумме 1400,0 тыс.руб.;</a:t>
            </a:r>
            <a:b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МДОУ «Теремок» с. Долина- электромонтажные работы в сумме 145,5 тыс.руб.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1" name="Picture 3" descr="D:\Мои документы\Бюджет 2022-2024 года Проект\Фото ремонты и меропр\точка роста СОШ №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16326" y="-13001740"/>
            <a:ext cx="5572164" cy="9072000"/>
          </a:xfrm>
          <a:prstGeom prst="rect">
            <a:avLst/>
          </a:prstGeom>
          <a:noFill/>
        </p:spPr>
      </p:pic>
      <p:pic>
        <p:nvPicPr>
          <p:cNvPr id="2052" name="Picture 4" descr="D:\Мои документы\Бюджет 2022-2024 года Проект\Фото ремонты и меропр\точка роста СОШ №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573648" y="-13030200"/>
            <a:ext cx="9295024" cy="7571232"/>
          </a:xfrm>
          <a:prstGeom prst="rect">
            <a:avLst/>
          </a:prstGeom>
          <a:noFill/>
        </p:spPr>
      </p:pic>
      <p:pic>
        <p:nvPicPr>
          <p:cNvPr id="3074" name="Picture 2" descr="D:\Мои документы\Бюджет 2022-2024 года Проект\Фото ремонты и меропр\мунино спдо\IMG-20210823-WA0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918"/>
            <a:ext cx="2571736" cy="2286016"/>
          </a:xfrm>
          <a:prstGeom prst="rect">
            <a:avLst/>
          </a:prstGeom>
          <a:noFill/>
        </p:spPr>
      </p:pic>
      <p:pic>
        <p:nvPicPr>
          <p:cNvPr id="3075" name="Picture 3" descr="D:\Мои документы\Бюджет 2022-2024 года Проект\Фото ремонты и меропр\мунино спдо\IMG-20210823-WA0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71810"/>
            <a:ext cx="2571736" cy="21431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 Расходы дорожного фонда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642918"/>
            <a:ext cx="3571899" cy="30718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86182" y="714356"/>
            <a:ext cx="521497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2020 году  произведен ремонт : автомобильной дороги (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автоподъезд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к с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Воскресенка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протяженностью 1,983 км на             сумму 6744,0 тыс.руб.; автомобильной дороги (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автоподъезд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к с. Митрофановка от а/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«Семеновка-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Борисоглебовка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протяженностью 2,0 км на сумму 8695,8 тыс.руб.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2021 году произведен ремонт автомобильной дороги(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автоподъезд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к с.Николаевка от автомобильной дороги «Мокроус-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Семеновка-Калдино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общей протяженностью 2 км, на сумму 9173,2 тыс.руб.; автомобильной дороги (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автоподъезд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к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с.Пензенка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автомобильной дороги «Федоровка-Романовка –Тамбовка, общей протяженностью 1,26 км, на сумму 7526,5 тыс.руб.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2022 году планируется произвести ремонт автомобильной дороги (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автоподъезд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к с.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Сырт-Смоленка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автомобильной дороги «А-298 а/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Р-208»Тамбов-Пенза»- Саратов- Пристанное- Ершов- Озинки- граница с Республикой Казахстан», общей протяженностью 4,47 км. На сумму 20772,7 тыс.руб.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2023-2024 году  за счет средств муниципального дорожного фонда Федоровского  муниципального района планируется провести ремонт автомобильных дорог, а также мероприятия по содержанию автомобильных дорог местного значения (ямочный ремонт, очистка снега, откос травы,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грейдирование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прочее) на сумму 21132,6 тыс.руб. и 21496,4 тыс.руб. соответствен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но.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4" descr="IMG_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8610" y="3429017"/>
            <a:ext cx="2857522" cy="371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  <a:latin typeface="Arial" charset="0"/>
              </a:rPr>
              <a:t>Источники   финансирования дефицита бюджета </a:t>
            </a: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1600" dirty="0" err="1" smtClean="0">
                <a:solidFill>
                  <a:srgbClr val="002060"/>
                </a:solidFill>
                <a:latin typeface="Arial" charset="0"/>
              </a:rPr>
              <a:t>тыс.руб</a:t>
            </a:r>
            <a:r>
              <a:rPr lang="ru-RU" dirty="0" smtClean="0">
                <a:solidFill>
                  <a:srgbClr val="7030A0"/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Arial" charset="0"/>
              </a:rPr>
            </a:br>
            <a:endParaRPr lang="ru-RU" dirty="0"/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42844" y="-242345"/>
          <a:ext cx="9072594" cy="710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Сведения о планируемом объеме муниципального долга </a:t>
            </a: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Федоровского муниципального района     </a:t>
            </a:r>
            <a:r>
              <a:rPr lang="ru-RU" sz="1600" b="1" dirty="0" smtClean="0">
                <a:solidFill>
                  <a:srgbClr val="002060"/>
                </a:solidFill>
              </a:rPr>
              <a:t>(</a:t>
            </a:r>
            <a:r>
              <a:rPr lang="ru-RU" sz="1800" b="1" dirty="0" smtClean="0">
                <a:solidFill>
                  <a:srgbClr val="002060"/>
                </a:solidFill>
              </a:rPr>
              <a:t>тыс.руб.)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0" y="1212985"/>
          <a:ext cx="8681773" cy="3501898"/>
        </p:xfrm>
        <a:graphic>
          <a:graphicData uri="http://schemas.openxmlformats.org/drawingml/2006/table">
            <a:tbl>
              <a:tblPr/>
              <a:tblGrid>
                <a:gridCol w="3141401"/>
                <a:gridCol w="1088180"/>
                <a:gridCol w="1113048"/>
                <a:gridCol w="1113048"/>
                <a:gridCol w="1187251"/>
                <a:gridCol w="1038845"/>
              </a:tblGrid>
              <a:tr h="11409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долгового обязательства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 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510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 год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2023год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05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Бюджетные кредиты,</a:t>
                      </a:r>
                      <a:r>
                        <a:rPr lang="ru-RU" sz="14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привлеченные от других бюджетов бюджетной системы Российской Федерации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12 900,0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5 900,0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4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Кредиты, полученные от кредитных организаций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942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pc="-3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12 900,0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5 900,0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http://s-vesti.ru/img/newsimages/1-1024x1024-5-w_2d2ede7e53f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072074"/>
            <a:ext cx="3929090" cy="157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-vesti.ru/img/newsimages/1-1024x1024-5-w_2d2ede7e53f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714884"/>
            <a:ext cx="392909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686700" cy="9286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 Открытые  муниципальные информационные ресурсы: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0" y="1071546"/>
            <a:ext cx="8658196" cy="1857388"/>
          </a:xfrm>
        </p:spPr>
      </p:sp>
      <p:sp>
        <p:nvSpPr>
          <p:cNvPr id="4" name="Прямоугольник 3"/>
          <p:cNvSpPr/>
          <p:nvPr/>
        </p:nvSpPr>
        <p:spPr>
          <a:xfrm>
            <a:off x="0" y="1214422"/>
            <a:ext cx="9144000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lain"/>
            </a:pPr>
            <a:r>
              <a:rPr lang="ru-RU" dirty="0" smtClean="0"/>
              <a:t>Администрация Федоровского муниципального района</a:t>
            </a:r>
          </a:p>
          <a:p>
            <a:pPr marL="342900" indent="-342900"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ctr"/>
            <a:r>
              <a:rPr lang="ru-RU" dirty="0" smtClean="0"/>
              <a:t> </a:t>
            </a:r>
            <a:r>
              <a:rPr lang="en-US" u="sng" dirty="0" smtClean="0"/>
              <a:t>fedormr.ru</a:t>
            </a: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3214686"/>
            <a:ext cx="91440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Контактная информация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Управление финансов администрации Федоровского муниципального района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Адрес : р.п. Мокроус, ул. Центральная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д.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55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т</a:t>
            </a:r>
            <a:r>
              <a:rPr lang="ru-RU" sz="2000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ел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 . 5-00-22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электронный адрес  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hlinkClick r:id="rId2"/>
              </a:rPr>
              <a:t>fo27fedor@mail.ru</a:t>
            </a:r>
            <a:endParaRPr lang="ru-RU" sz="20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lvl="0"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Arial" pitchFamily="34" charset="0"/>
            </a:endParaRPr>
          </a:p>
          <a:p>
            <a:pPr lvl="0"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Управление финансов администрации  Федоровского муниципального  района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2021 год</a:t>
            </a:r>
            <a:endParaRPr lang="ru-RU" sz="12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fedormr.ru/bitrix/templates/adm/image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4413" cy="121442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0"/>
            <a:ext cx="4900618" cy="1643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БЮДЖЕТНАЯ ПОЛИТИКА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768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714488"/>
            <a:ext cx="9144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Ключевыми задачами бюджетной политики остаются достижение стратегических целей социально-экономического развития, сохранение достигнутого соотношения оплаты труда по категориям работников бюджетной сферы, определенным Указами Президента Российской Федерации от 7 мая 2012 года № 597, 1 июня 2012 года № 761 и 28 декабря 2012 года № 1688, гарантированное выполнение установленных социальных обязательств.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условиях ограниченности финансовых ресурсов для решения этих задач первостепенное значение имеют меры, направленные на повышение эффективности использования бюджетных средств, которая будет достигнута за счет: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приоритизации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расходов в целях финансового обеспечения обязательств в рамках реализации национальных и федеральных проектов;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- продолжение работы по реализации мероприятий по оздоровлению муниципальных финансов района;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совершенствование применения принципов справедливости,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адресности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нуждаемости при предоставлении гражданам мер социальной поддержки;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повышение операционной эффективности использования бюджетных средств;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проведение дальнейшей оптимизации структуры долговых обязательств, в том числе за счет использования новых инструментов заимствований.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33" y="714354"/>
          <a:ext cx="9144033" cy="6829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95"/>
                <a:gridCol w="857256"/>
                <a:gridCol w="857256"/>
                <a:gridCol w="928694"/>
                <a:gridCol w="1000132"/>
                <a:gridCol w="1000100"/>
              </a:tblGrid>
              <a:tr h="414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Отчет</a:t>
                      </a:r>
                      <a:br>
                        <a:rPr lang="ru-RU" sz="1200" b="1" i="0" u="none" strike="noStrike" dirty="0">
                          <a:latin typeface="Times New Roman"/>
                        </a:rPr>
                      </a:br>
                      <a:r>
                        <a:rPr lang="ru-RU" sz="1200" b="1" i="0" u="none" strike="noStrike" dirty="0" smtClean="0">
                          <a:latin typeface="Times New Roman"/>
                        </a:rPr>
                        <a:t>2020года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Оценка</a:t>
                      </a:r>
                      <a:br>
                        <a:rPr lang="ru-RU" sz="1200" b="1" i="0" u="none" strike="noStrike" dirty="0">
                          <a:latin typeface="Times New Roman"/>
                        </a:rPr>
                      </a:br>
                      <a:r>
                        <a:rPr lang="ru-RU" sz="12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2021года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Прогноз</a:t>
                      </a:r>
                      <a:br>
                        <a:rPr lang="ru-RU" sz="1200" b="1" i="0" u="none" strike="noStrike" dirty="0">
                          <a:latin typeface="Times New Roman"/>
                        </a:rPr>
                      </a:br>
                      <a:r>
                        <a:rPr lang="ru-RU" sz="1200" b="1" i="0" u="none" strike="noStrike" dirty="0">
                          <a:latin typeface="Times New Roman"/>
                        </a:rPr>
                        <a:t>на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2022год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Прогноз</a:t>
                      </a:r>
                      <a:br>
                        <a:rPr lang="ru-RU" sz="1200" b="1" i="0" u="none" strike="noStrike" dirty="0">
                          <a:latin typeface="Times New Roman"/>
                        </a:rPr>
                      </a:br>
                      <a:r>
                        <a:rPr lang="ru-RU" sz="1200" b="1" i="0" u="none" strike="noStrike" dirty="0">
                          <a:latin typeface="Times New Roman"/>
                        </a:rPr>
                        <a:t> на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2023год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Прогноз</a:t>
                      </a:r>
                      <a:br>
                        <a:rPr lang="ru-RU" sz="1200" b="1" i="0" u="none" strike="noStrike" dirty="0">
                          <a:latin typeface="Times New Roman"/>
                        </a:rPr>
                      </a:br>
                      <a:r>
                        <a:rPr lang="ru-RU" sz="1200" b="1" i="0" u="none" strike="noStrike" dirty="0">
                          <a:latin typeface="Times New Roman"/>
                        </a:rPr>
                        <a:t>на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2024год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819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производства  в % к предыдущему году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578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(по полному кругу предприятий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), тыс.руб. 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2365549,4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2433566,1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2498811,7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2600596,7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2713279,0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69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Продукция сельского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хозяйства, млн.руб.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3221,5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3443,7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3653,5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4819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работающих в экономике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2756,0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2569,0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2569,0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2569,0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2569,0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819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работающих в экономике, тыс.руб.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894141,0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956730,0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1024659,0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1099460,0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1181918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7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всего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:, руб.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27036,2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31034,4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33237,9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35664,3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38339,1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10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Оборот розничной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торговли, тыс.руб.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997960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1086072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1158946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1237868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1323403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69044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Оборот общественного питания , тыс.руб.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26410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23585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25166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26878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28733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41606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Денежные доходы населения – всего тыс.руб.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3529107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3757720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3956540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4268704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4527886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5989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Среднемесячные денежные доходы на душу населения, р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ублей </a:t>
                      </a:r>
                    </a:p>
                    <a:p>
                      <a:pPr algn="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16310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17367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18286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19729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20926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8179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 среднемесячных денежных доходов на душу населения</a:t>
                      </a:r>
                    </a:p>
                    <a:p>
                      <a:pPr algn="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106,5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105,3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107,9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106,1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322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(среднегодовая</a:t>
                      </a:r>
                      <a:r>
                        <a:rPr lang="ru-RU" sz="1400" b="0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), человек</a:t>
                      </a:r>
                      <a:endParaRPr lang="ru-RU" sz="14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18031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18031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18031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18031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18031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48196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Численность детей до 18 лет, человек</a:t>
                      </a:r>
                    </a:p>
                    <a:p>
                      <a:pPr algn="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3556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3516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3465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3416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3361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229468" cy="857232"/>
          </a:xfrm>
        </p:spPr>
        <p:txBody>
          <a:bodyPr>
            <a:normAutofit fontScale="90000"/>
          </a:bodyPr>
          <a:lstStyle/>
          <a:p>
            <a:pPr lvl="0" indent="450850" fontAlgn="base">
              <a:spcAft>
                <a:spcPct val="0"/>
              </a:spcAft>
              <a:tabLst>
                <a:tab pos="24638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Основные показатели прогноза социально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экономического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развития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Федоровского района                                  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                                          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56053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Основные характеристики консолидированного бюджета  Федоровского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муниципального района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(тыс.руб.)</a:t>
            </a:r>
            <a:endParaRPr lang="ru-RU" sz="1600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1" y="1000107"/>
          <a:ext cx="9072594" cy="5381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74"/>
                <a:gridCol w="1143004"/>
                <a:gridCol w="1214442"/>
                <a:gridCol w="1263130"/>
                <a:gridCol w="995419"/>
                <a:gridCol w="1099025"/>
              </a:tblGrid>
              <a:tr h="635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Показатели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2020 год (отчет)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(оценка)</a:t>
                      </a:r>
                    </a:p>
                  </a:txBody>
                  <a:tcPr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2198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255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Доходы - всего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449 939,4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487 073,2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510 082,3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439 920,8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524 634,0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4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темпы роста к предыдущему году,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</a:tr>
              <a:tr h="274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</a:tr>
              <a:tr h="3906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налоговые и неналоговые доходы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89 939,4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119 431,8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120 912,0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126 227,0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132 361,0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</a:tr>
              <a:tr h="399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безвозмездные поступления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360 000,0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367 641,4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389 170,3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313 693,8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392 273,0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</a:tr>
              <a:tr h="650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безвозмездные поступления от других бюджетов бюджетной системы РФ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358 304,8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356 223,3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387 970,3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313 693,8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292 273,0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</a:tr>
              <a:tr h="510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прочие безвозмездные поступления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1 825,2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11 418,1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1 200,0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</a:tr>
              <a:tr h="399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- всего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448 727,1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492 062,7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504182,3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439920,8</a:t>
                      </a: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524634,0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4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темпы роста к предыдущему году, %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</a:tr>
              <a:tr h="399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Условно утверждаемые расходы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4876,4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10 282,8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3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Дефицит (-),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профицит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(+)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1 212,2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-4 989,5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5 900,0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00100" y="142852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консолидированного бюджета  Федоровского муниципального района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тыс.руб.)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43956" cy="92867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                                    Основные характеристики бюджета  Федоровского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муниципального района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(тыс.руб.)</a:t>
            </a:r>
            <a:endParaRPr lang="ru-RU" sz="1800" dirty="0">
              <a:solidFill>
                <a:srgbClr val="002060"/>
              </a:solidFill>
            </a:endParaRP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>
            <p:ph type="chart" idx="1"/>
          </p:nvPr>
        </p:nvGraphicFramePr>
        <p:xfrm>
          <a:off x="-1" y="924788"/>
          <a:ext cx="9144001" cy="6273373"/>
        </p:xfrm>
        <a:graphic>
          <a:graphicData uri="http://schemas.openxmlformats.org/drawingml/2006/table">
            <a:tbl>
              <a:tblPr/>
              <a:tblGrid>
                <a:gridCol w="2928927"/>
                <a:gridCol w="1234176"/>
                <a:gridCol w="1189468"/>
                <a:gridCol w="1263810"/>
                <a:gridCol w="1263810"/>
                <a:gridCol w="1263810"/>
              </a:tblGrid>
              <a:tr h="6747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2020год (отчет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2021 года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(оценка)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Прогноз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3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2022 год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2023 год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2024 год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7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Доходы - всего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409 041,1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440 892,5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415 457,7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388 661,8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394 654,3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4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темпы роста к предыдущему году,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налоговые и неналоговые доходы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55 093,6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79 839,7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73 323,0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76 751,0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80 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597,0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8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безвозмездные поступления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353 947,5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361 052,8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342 134,7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311 910,8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314 057,3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47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безвозмездные поступления от других бюджетов бюджетной системы РФ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352 945,4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351 752,8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340 934,7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311 910,8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314 057,3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0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прочие безвозмездные поступления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1 002,1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9 300,0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1 200,0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7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Расходы - всего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409 380,9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439 314,0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409557,7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388661,8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394654,3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7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темпы роста к предыдущему году, 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i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Условно утверждаемые расходы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i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589,0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i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3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Дефицит (-),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профицит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(+)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-339,8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1 578,5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5 900,0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Стопки монет и денег мешок, 10eps — стоковый вект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28926" cy="17144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-285776"/>
            <a:ext cx="5472122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" charset="0"/>
              </a:rPr>
              <a:t>Доходы районного бюджета    </a:t>
            </a:r>
            <a:r>
              <a:rPr lang="ru-RU" sz="3100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Arial" charset="0"/>
              </a:rPr>
              <a:t>                                                                     </a:t>
            </a:r>
            <a:r>
              <a:rPr lang="ru-RU" sz="1600" dirty="0" smtClean="0">
                <a:solidFill>
                  <a:srgbClr val="002060"/>
                </a:solidFill>
                <a:latin typeface="Arial" charset="0"/>
              </a:rPr>
              <a:t>(тыс.руб.)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2" y="1428736"/>
          <a:ext cx="9143996" cy="521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5808"/>
                <a:gridCol w="1179870"/>
                <a:gridCol w="958644"/>
                <a:gridCol w="958644"/>
                <a:gridCol w="1032386"/>
                <a:gridCol w="958644"/>
              </a:tblGrid>
              <a:tr h="47015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доходного источника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40577"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469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ДОХОДЫ всего, в т .ч.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409 041,1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440 892,5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415 457,7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388 661,8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394</a:t>
                      </a:r>
                      <a:r>
                        <a:rPr lang="ru-RU" sz="14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654,3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544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55 093,6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79 839,7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73 323,0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76 751,0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80 597,0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3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29 978,1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28 829,8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34 495,0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37 013,0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39 788,9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975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Доходы от уплаты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акцизов, 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подлежащие распределению в консолидированные бюджеты субъектов Российской Федерации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10 990,1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11 248,3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4 944,0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5 098,2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5 251,1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95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Налоги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на совокупный доход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9 044,8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21 755,7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26 984,1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27 701,8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28 552,2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975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Государственная пошлина по делам,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рассматриваемым 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в судах общей юрисдикции, мировыми судьями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2 218,2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1 542,9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2 300,0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2 350,0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2 400,0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2" descr="Концепция деньги банкноты — стоковое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71934" cy="192880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12326</TotalTime>
  <Words>3621</Words>
  <Application>Microsoft Office PowerPoint</Application>
  <PresentationFormat>Экран (4:3)</PresentationFormat>
  <Paragraphs>1444</Paragraphs>
  <Slides>46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Тема Office</vt:lpstr>
      <vt:lpstr>Презентация</vt:lpstr>
      <vt:lpstr>Слайд 1</vt:lpstr>
      <vt:lpstr>                                                                                                                                                                    Уважаемые жители Федоровского района!     Решения  «О бюджете Федоровского муниципального района на 2022 год и на плановый период 2023 и 2024 годов» опубликован на сайте  администрации Федоровского муниципального района (fedormr.ru)   Данная брошюра познакомит Вас с ключевыми положениями основного финансового документа района.  В ней в понятной форме представлена информация о приоритетных направлениях бюджетной политики района, условиях формирования и параметрах районного бюджета, планируемых результатах использования бюджетных средств. Надеемся, что каждый читатель найдет на страницах  брошюры полезную информацию, которая поможет сформировать правильное представление о проводимой в районе бюджетной политике.                                                                                                       Управление финансов администрации Федоровского района </vt:lpstr>
      <vt:lpstr>                                                                                              БЮДЖЕТ - (от старонормандского bougette -                                                                                                                                                              кошелёк, сумка, мешок с деньгами) - схема                                                                                                доходов и расходов определённого объекта                                                                                                (семьи, бизнеса, организации, государства и т.д.),                                                                                                устанавливаемая на определённый период времени                 </vt:lpstr>
      <vt:lpstr>Основные понятия и определения </vt:lpstr>
      <vt:lpstr>                                          БЮДЖЕТНАЯ ПОЛИТИКА </vt:lpstr>
      <vt:lpstr>Основные показатели прогноза социально экономического развития Федоровского района                                                                                    </vt:lpstr>
      <vt:lpstr>              Основные характеристики консолидированного бюджета  Федоровского муниципального района                                                                                 (тыс.руб.)</vt:lpstr>
      <vt:lpstr>                                    Основные характеристики бюджета  Федоровского муниципального района                                                                                                                                     (тыс.руб.)</vt:lpstr>
      <vt:lpstr>   Доходы районного бюджета                                                                          (тыс.руб.)</vt:lpstr>
      <vt:lpstr>Слайд 10</vt:lpstr>
      <vt:lpstr>Структура доходов районного бюджета на 2022 год</vt:lpstr>
      <vt:lpstr>Структура налоговых и неналоговых доходов бюджета на 2022 год </vt:lpstr>
      <vt:lpstr>Динамика поступления доходов в бюджет района</vt:lpstr>
      <vt:lpstr> Безвозмездные поступления в районный бюджет                                                                                  (тыс.руб.)  (Тыс.руб.)                              </vt:lpstr>
      <vt:lpstr>Слайд 15</vt:lpstr>
      <vt:lpstr> Динамика  безвозмездных поступлений в районный бюджет </vt:lpstr>
      <vt:lpstr>Слайд 17</vt:lpstr>
      <vt:lpstr>                                                                                                                               Расходы районного бюджета </vt:lpstr>
      <vt:lpstr>Слайд 19</vt:lpstr>
      <vt:lpstr>Слайд 20</vt:lpstr>
      <vt:lpstr>Динамика объемов расходов Федоровского муниципального района </vt:lpstr>
      <vt:lpstr>          Расходы района сформированы исходя из минимально необходимого объема обязательств с учетом увеличения по первоочередным расходам в законодательно установленных случаях, а также бюджетного эффекта от проведенной оптимизации.           На весь трехлетний период обеспечена социальная направленность бюджетных расходов - удельный вес расходов на социальную сферу в общем объеме расходов районного бюджета составляет около 77,3%.           В расходах на оплату труда предусмотрено: сохранение в 2022 году целевых ориентиров по повышению заработной платы по отдельным категориям работников бюджетной сферы, установленным Указами Президента Российской Федерации от 7 мая 2012 года № 597, 1 июня 2012 года № 761 и 28 декабря 2012 года № 1688 (далее – Указы), на уровне, установленном с 1 августа 2021 года: а) педагогическим работникам общеобразовательных организаций, работникам учреждений культуры -  32522 рубля в месяц; б) педагогическим работникам дополнительного образования детей - 33100 рублей в месяц; в) педагогическим работникам дошкольных образовательных организаций - 29855 рублей в месяц;           по остальным категориям работников бюджетной сферы и органов местного самоуправления (за исключением категорий работников, установленных Указами): а) индексация на прогнозный уровень инфляции с 1 октября 2022 года на 3,8%, с 1 октября 2023 года на 3,8%, с 1 октября 2024 года на 3,7%; б) увеличение с 1 января 2022 года минимального размера оплаты труда (МРОТ) до 13890 рублей.        Формирование страховых взносов на обязательное пенсионное страхование, обязательное социальное страхование на случай временной нетрудоспособности и в связи с материнством, обязательное медицинское страхование, рассчитывалось в 2022-2024 годах в размере 30,2 % от суммы расходов на заработную плату.         Расходы по оплате договоров на приобретение коммунальных услуг соответствуют планируемому объему лимитов потребления топливно-энергетических ресурсов, согласованному с министерством промышленности области.   </vt:lpstr>
      <vt:lpstr>Объём межбюджетных трансфертов, предоставляемых из районного бюджета бюджетам муниципальных образований района на 2022 год и на плановый период 2023-2024 годов (тыс.руб.) </vt:lpstr>
      <vt:lpstr>Структура расходов бюджета на  2022 год по направлениям деятельности</vt:lpstr>
      <vt:lpstr>Расходы районного бюджета по видам расходов                                                                                                                                                                                                                                            (тыс.руб.)                   </vt:lpstr>
      <vt:lpstr>Структура  расходов  районного бюджета по видам  расходов в 2022 году </vt:lpstr>
      <vt:lpstr> Расходы на выполнение социальных обязательств (тыс.руб.)  </vt:lpstr>
      <vt:lpstr>Выплаты социального характера- тыс.руб.</vt:lpstr>
      <vt:lpstr>Муниципальные программы</vt:lpstr>
      <vt:lpstr>    Сведения о  планируемых расходах районного бюджета на реализацию муниципальных программ Федоровского района  на 2022 год и на плановый период 2023 и 2024 годов     (тыс.руб.)   </vt:lpstr>
      <vt:lpstr>         МП « Развитие образования в  Федоровском муниципальном районе » </vt:lpstr>
      <vt:lpstr>                                                          Финансирование   муниципальной  программы  «Развитие образования в   Федоровском муниципальном районе»                                                                                                                                                (тыс. руб.)                                                                                                                                                                                                             (тыс.руб.)                                                                                                                                                                                           </vt:lpstr>
      <vt:lpstr>Прогноз ожидаемых результатов программы Федоровского муниципального района         «Развитие образования в Федоровском муниципальном района »</vt:lpstr>
      <vt:lpstr>        МП «Информационное общество»</vt:lpstr>
      <vt:lpstr>Планируемые результаты: </vt:lpstr>
      <vt:lpstr>                                     МП « Культура  Федоровского  района »</vt:lpstr>
      <vt:lpstr>Планируемые результаты: </vt:lpstr>
      <vt:lpstr>МП «Обеспечение жильем молодых семей »</vt:lpstr>
      <vt:lpstr>Финансирование муниципальной программы  (тыс.руб.)</vt:lpstr>
      <vt:lpstr>         Наименование: Капитальный ремонт образовательных учреждений                                                                                                                                   Федоровского муниципального района  Объем финансирования: за 2020 год - 4023,4 тыс.руб.  Результат-  в 2020 году проведен капитальный    ремонт  кровли: МОУ СОШ п. Солнечный в  размере 1862,8 тыс.руб.; МОУ СОШ с Мунино в размере 2160,6 тыс.руб.; МОУ СОШ с Мунино в размере 2160,6 тыс.руб. Планируемый объем финансирования: на 2022 год – 1897,3 тыс.руб. Ожидаемый результат- в 2022 году планируется произвести ремонт МОУ СОШ №1 р.п. Мокроус   на сумму 197,3 тыс.руб., капитальный ремонт МОУ СОШ с.Еруслан на сумму 1700,0 тыс.руб.    Наименование: Открытие центров цифрового и гуманитарного профилей    «Точка роста» в рамках национального проекта «Современная школа   Объем финансирования: за 2020 год 1117,1 тыс.руб.   Результат: проведен ремонт класса в МОУ СОШ №1 р.п. Мокроус, приведено  его техническое состояние  в соответствие с нормативными требованиями     безопасности, санитарными, противопожарными нормами, проведено   обновление материально- технической базы для формирования у обучающихся  современных технологических навыков, внедрение новых методов обучения и   воспитания, творческой самореализации детей, педагогов, родительской общественности.  Объем финансирования: за 2021 год 3137,4 тыс.руб.  Результат: проведен ремонт классов химии и физики: в МОУ СОШ №1     р.п.Мокроус на сумму 1950,6 тыс.руб; МОУ СОШ с.Еруслан на сумму 1186,8 тыс.руб., приведено их техническое состояние   в соответствие с нормативными требованиями  безопасности, санитарными, противопожарными, нормами,  проведено обновление материально-технической       базы для формирования  у обучающихся современных технологических навыков, внедрение новых методов обучения и воспитания, творческой самореализаци детей, педагогов,  родительской общественности.                  </vt:lpstr>
      <vt:lpstr>.  Объем финансирования: на 2022 год – 1568,7 тыс.рубжидаемый результат: В 2022 году планируется   произвести ремонт класса в МОУ ООШ с. Калуга для создание и обеспечение функционирования центров образования естественно-научной и технологической направленностей, оснащение материально-технической  базой, приобретение оборудования (ноутбуки, МФУ, виртуальный с3-Д модуль, экран  настенно-потолочный бренд-бук) Объем финансирования: на 2023 год – 1568,7 тыс.руб.  Ожидаемый результат: В 2023 году планируется произвести ремонт  класса в МОУ ООШ с.Мунино  для создание и обеспечение функционирования центров   образования естественно-научной и технологической   направленностей, оснащение материально-технической  базой, приобретение оборудования   (ноутбуки, МФУ, виртуальный с3-Д модуль, экран настенно-потолочный бренд-бук)  Объем финансирования: на 2024 год – 1568,7   Ожидаемый результат: В 2024 году планируется произвести ремонт  класса в МОУ ООШ с.Морцы   для создание и обеспечение функционирования центров  образования естественно-научной и технологической   направленностей, оснащение материально-технической   базой, приобретение оборудования   (ноутбуки, МФУ, виртуальный с3-Д модуль, экран   настенно-потолочный бренд-бук)           </vt:lpstr>
      <vt:lpstr>   Наименование Капитальный ремонт дошкольных образовательных организаций  Объем финансирования: за 2020 год 1124,8 тыс.руб.   Результат- Капитальный ремонт здания  МДОУ«Тополек»  р.п. Мокроус .  Объем финансирования: на 2021 год 408,2  тыс.руб.. Ожидаемый результат- в 2021 году планируется произвести ремонт системы отопления в МДОУ с Еруслан на сумму 58,2 тыс.руб.;  в МДОУ «Ромашка» р.п. Мокроус - ремонт электропроводки  на сумму 350,0 тыс.руб.     Планируемый объем финансирования: на 2022 год - 1545,5 тыс.руб.   Ожидаемый результат: планируется произвести ремонт в МДОУ   «Ромашка» р.п. Мокроус  - внутренние отделочные работы в сумме 1400,0 тыс.руб.;  МДОУ «Теремок» с. Долина- электромонтажные работы в сумме 145,5 тыс.руб.                    </vt:lpstr>
      <vt:lpstr> Расходы дорожного фонда</vt:lpstr>
      <vt:lpstr>Источники   финансирования дефицита бюджета  тыс.руб </vt:lpstr>
      <vt:lpstr> Сведения о планируемом объеме муниципального долга  Федоровского муниципального района     (тыс.руб.) </vt:lpstr>
      <vt:lpstr>  Открытые  муниципальные информационные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1079</cp:revision>
  <dcterms:created xsi:type="dcterms:W3CDTF">2013-12-30T06:44:56Z</dcterms:created>
  <dcterms:modified xsi:type="dcterms:W3CDTF">2021-12-15T09:21:26Z</dcterms:modified>
</cp:coreProperties>
</file>